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82"/>
  </p:notesMasterIdLst>
  <p:sldIdLst>
    <p:sldId id="256" r:id="rId12"/>
    <p:sldId id="556" r:id="rId13"/>
    <p:sldId id="606" r:id="rId14"/>
    <p:sldId id="607" r:id="rId15"/>
    <p:sldId id="608" r:id="rId16"/>
    <p:sldId id="609" r:id="rId17"/>
    <p:sldId id="610" r:id="rId18"/>
    <p:sldId id="685" r:id="rId19"/>
    <p:sldId id="611" r:id="rId20"/>
    <p:sldId id="612" r:id="rId21"/>
    <p:sldId id="613" r:id="rId22"/>
    <p:sldId id="660" r:id="rId23"/>
    <p:sldId id="661" r:id="rId24"/>
    <p:sldId id="614" r:id="rId25"/>
    <p:sldId id="645" r:id="rId26"/>
    <p:sldId id="649" r:id="rId27"/>
    <p:sldId id="647" r:id="rId28"/>
    <p:sldId id="662" r:id="rId29"/>
    <p:sldId id="663" r:id="rId30"/>
    <p:sldId id="648" r:id="rId31"/>
    <p:sldId id="664" r:id="rId32"/>
    <p:sldId id="668" r:id="rId33"/>
    <p:sldId id="679" r:id="rId34"/>
    <p:sldId id="680" r:id="rId35"/>
    <p:sldId id="687" r:id="rId36"/>
    <p:sldId id="686" r:id="rId37"/>
    <p:sldId id="682" r:id="rId38"/>
    <p:sldId id="683" r:id="rId39"/>
    <p:sldId id="684" r:id="rId40"/>
    <p:sldId id="619" r:id="rId41"/>
    <p:sldId id="624" r:id="rId42"/>
    <p:sldId id="620" r:id="rId43"/>
    <p:sldId id="621" r:id="rId44"/>
    <p:sldId id="622" r:id="rId45"/>
    <p:sldId id="623" r:id="rId46"/>
    <p:sldId id="625" r:id="rId47"/>
    <p:sldId id="674" r:id="rId48"/>
    <p:sldId id="626" r:id="rId49"/>
    <p:sldId id="675" r:id="rId50"/>
    <p:sldId id="676" r:id="rId51"/>
    <p:sldId id="677" r:id="rId52"/>
    <p:sldId id="678" r:id="rId53"/>
    <p:sldId id="629" r:id="rId54"/>
    <p:sldId id="630" r:id="rId55"/>
    <p:sldId id="652" r:id="rId56"/>
    <p:sldId id="631" r:id="rId57"/>
    <p:sldId id="670" r:id="rId58"/>
    <p:sldId id="671" r:id="rId59"/>
    <p:sldId id="672" r:id="rId60"/>
    <p:sldId id="632" r:id="rId61"/>
    <p:sldId id="633" r:id="rId62"/>
    <p:sldId id="673" r:id="rId63"/>
    <p:sldId id="634" r:id="rId64"/>
    <p:sldId id="635" r:id="rId65"/>
    <p:sldId id="636" r:id="rId66"/>
    <p:sldId id="637" r:id="rId67"/>
    <p:sldId id="638" r:id="rId68"/>
    <p:sldId id="639" r:id="rId69"/>
    <p:sldId id="640" r:id="rId70"/>
    <p:sldId id="641" r:id="rId71"/>
    <p:sldId id="642" r:id="rId72"/>
    <p:sldId id="643" r:id="rId73"/>
    <p:sldId id="644" r:id="rId74"/>
    <p:sldId id="653" r:id="rId75"/>
    <p:sldId id="665" r:id="rId76"/>
    <p:sldId id="666" r:id="rId77"/>
    <p:sldId id="667" r:id="rId78"/>
    <p:sldId id="669" r:id="rId79"/>
    <p:sldId id="495" r:id="rId80"/>
    <p:sldId id="454" r:id="rId8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85"/>
            <p14:sldId id="611"/>
            <p14:sldId id="612"/>
            <p14:sldId id="613"/>
            <p14:sldId id="660"/>
            <p14:sldId id="661"/>
            <p14:sldId id="614"/>
            <p14:sldId id="645"/>
            <p14:sldId id="649"/>
            <p14:sldId id="647"/>
            <p14:sldId id="662"/>
            <p14:sldId id="663"/>
            <p14:sldId id="648"/>
            <p14:sldId id="664"/>
            <p14:sldId id="668"/>
            <p14:sldId id="679"/>
            <p14:sldId id="680"/>
            <p14:sldId id="687"/>
            <p14:sldId id="686"/>
            <p14:sldId id="682"/>
            <p14:sldId id="683"/>
            <p14:sldId id="684"/>
            <p14:sldId id="619"/>
            <p14:sldId id="624"/>
            <p14:sldId id="620"/>
            <p14:sldId id="621"/>
            <p14:sldId id="622"/>
            <p14:sldId id="623"/>
            <p14:sldId id="625"/>
            <p14:sldId id="674"/>
            <p14:sldId id="626"/>
            <p14:sldId id="675"/>
            <p14:sldId id="676"/>
            <p14:sldId id="677"/>
            <p14:sldId id="678"/>
            <p14:sldId id="629"/>
            <p14:sldId id="630"/>
            <p14:sldId id="652"/>
            <p14:sldId id="631"/>
            <p14:sldId id="670"/>
            <p14:sldId id="671"/>
            <p14:sldId id="672"/>
            <p14:sldId id="632"/>
            <p14:sldId id="633"/>
            <p14:sldId id="673"/>
            <p14:sldId id="634"/>
            <p14:sldId id="635"/>
            <p14:sldId id="636"/>
            <p14:sldId id="637"/>
            <p14:sldId id="638"/>
            <p14:sldId id="639"/>
            <p14:sldId id="640"/>
            <p14:sldId id="641"/>
            <p14:sldId id="642"/>
            <p14:sldId id="643"/>
            <p14:sldId id="644"/>
            <p14:sldId id="653"/>
            <p14:sldId id="665"/>
            <p14:sldId id="666"/>
            <p14:sldId id="667"/>
            <p14:sldId id="669"/>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12" autoAdjust="0"/>
  </p:normalViewPr>
  <p:slideViewPr>
    <p:cSldViewPr snapToGrid="0">
      <p:cViewPr varScale="1">
        <p:scale>
          <a:sx n="59" d="100"/>
          <a:sy n="59" d="100"/>
        </p:scale>
        <p:origin x="964" y="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notesMaster" Target="notesMasters/notesMaster1.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smtClean="0">
                <a:solidFill>
                  <a:schemeClr val="tx1"/>
                </a:solidFill>
                <a:effectLst/>
                <a:latin typeface="+mn-lt"/>
                <a:ea typeface="+mn-ea"/>
                <a:cs typeface="+mn-cs"/>
              </a:rPr>
              <a:t>compute-</a:t>
            </a:r>
            <a:r>
              <a:rPr lang="en-US" sz="1200" b="0" i="1" kern="1200" dirty="0" err="1" smtClean="0">
                <a:solidFill>
                  <a:schemeClr val="tx1"/>
                </a:solidFill>
                <a:effectLst/>
                <a:latin typeface="+mn-lt"/>
                <a:ea typeface="+mn-ea"/>
                <a:cs typeface="+mn-cs"/>
              </a:rPr>
              <a:t>intensive</a:t>
            </a:r>
            <a:r>
              <a:rPr lang="en-US" sz="1200" b="0" i="0" kern="1200" dirty="0" err="1" smtClean="0">
                <a:solidFill>
                  <a:schemeClr val="tx1"/>
                </a:solidFill>
                <a:effectLst/>
                <a:latin typeface="+mn-lt"/>
                <a:ea typeface="+mn-ea"/>
                <a:cs typeface="+mn-cs"/>
              </a:rPr>
              <a:t>instances</a:t>
            </a:r>
            <a:r>
              <a:rPr lang="en-US" sz="1200" b="0" i="0" kern="1200" dirty="0" smtClean="0">
                <a:solidFill>
                  <a:schemeClr val="tx1"/>
                </a:solidFill>
                <a:effectLst/>
                <a:latin typeface="+mn-lt"/>
                <a:ea typeface="+mn-ea"/>
                <a:cs typeface="+mn-cs"/>
              </a:rPr>
              <a:t>. Key features of these instances include:</a:t>
            </a:r>
          </a:p>
          <a:p>
            <a:r>
              <a:rPr lang="en-US" sz="1200" b="1" i="0" kern="1200" dirty="0" smtClean="0">
                <a:solidFill>
                  <a:schemeClr val="tx1"/>
                </a:solidFill>
                <a:effectLst/>
                <a:latin typeface="+mn-lt"/>
                <a:ea typeface="+mn-ea"/>
                <a:cs typeface="+mn-cs"/>
              </a:rPr>
              <a:t>High-performance hardware</a:t>
            </a:r>
            <a:r>
              <a:rPr lang="en-US" sz="1200" b="0" i="0" kern="1200" dirty="0" smtClean="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smtClean="0">
                <a:solidFill>
                  <a:schemeClr val="tx1"/>
                </a:solidFill>
                <a:effectLst/>
                <a:latin typeface="+mn-lt"/>
                <a:ea typeface="+mn-ea"/>
                <a:cs typeface="+mn-cs"/>
              </a:rPr>
              <a:t>RDMA network connection for MPI applications</a:t>
            </a:r>
            <a:r>
              <a:rPr lang="en-US" sz="1200" b="0" i="0" kern="1200" dirty="0" smtClean="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smtClean="0">
                <a:solidFill>
                  <a:schemeClr val="tx1"/>
                </a:solidFill>
                <a:effectLst/>
                <a:latin typeface="+mn-lt"/>
                <a:ea typeface="+mn-ea"/>
                <a:cs typeface="+mn-cs"/>
              </a:rPr>
              <a:t>Support for Linux and Windows HPC clusters</a:t>
            </a:r>
            <a:r>
              <a:rPr lang="en-US" sz="1200" b="0" i="0" kern="1200" dirty="0" smtClean="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The VMs just discussed are single instance VMs. You need to perform Installation and configuration in each VM you provision, making scaling up and down a manual process. VM Scale Sets are a group of identical VMs based on the same image that can be scaled based on a set of rules. This is comparable to the way Cloud Service Web Roles and Worker Roles work, but with some key difference.</a:t>
            </a:r>
          </a:p>
          <a:p>
            <a:pPr marL="228600" indent="-228600">
              <a:buFont typeface="Arial" panose="020B0604020202020204" pitchFamily="34" charset="0"/>
              <a:buAutoNum type="arabicPeriod"/>
            </a:pPr>
            <a:r>
              <a:rPr lang="en-US" baseline="0" dirty="0" smtClean="0"/>
              <a:t>VM Scale Sets support both Windows and Linux.</a:t>
            </a:r>
          </a:p>
          <a:p>
            <a:pPr marL="228600" indent="-228600">
              <a:buFont typeface="Arial" panose="020B0604020202020204" pitchFamily="34" charset="0"/>
              <a:buAutoNum type="arabicPeriod"/>
            </a:pPr>
            <a:r>
              <a:rPr lang="en-US" baseline="0" dirty="0" smtClean="0"/>
              <a:t>You can make use of persistent disks to store data on the VM, although auto scaling implies stateless environments.</a:t>
            </a:r>
          </a:p>
          <a:p>
            <a:pPr marL="228600" indent="-228600">
              <a:buFont typeface="Arial" panose="020B0604020202020204" pitchFamily="34" charset="0"/>
              <a:buAutoNum type="arabicPeriod"/>
            </a:pPr>
            <a:r>
              <a:rPr lang="en-US" baseline="0" dirty="0" smtClean="0"/>
              <a:t>VMs are based on images and updates must be done in the image or with automation.</a:t>
            </a:r>
          </a:p>
          <a:p>
            <a:pPr marL="228600" indent="-228600">
              <a:buFont typeface="Arial" panose="020B0604020202020204" pitchFamily="34" charset="0"/>
              <a:buAutoNum type="arabicPeriod"/>
            </a:pPr>
            <a:endParaRPr lang="en-US" baseline="0" dirty="0" smtClean="0"/>
          </a:p>
          <a:p>
            <a:pPr marL="0" indent="0">
              <a:buFont typeface="Arial" panose="020B0604020202020204" pitchFamily="34" charset="0"/>
              <a:buNone/>
            </a:pPr>
            <a:r>
              <a:rPr lang="en-US" baseline="0" dirty="0" smtClean="0"/>
              <a:t>VM Scale Sets are ideal for clusters such as a farm of webservers, because the Scale Set automatically scales up and down as the load changes.</a:t>
            </a:r>
          </a:p>
          <a:p>
            <a:endParaRPr lang="en-US" dirty="0"/>
          </a:p>
        </p:txBody>
      </p:sp>
      <p:sp>
        <p:nvSpPr>
          <p:cNvPr id="4" name="Slide Number Placeholder 3"/>
          <p:cNvSpPr>
            <a:spLocks noGrp="1"/>
          </p:cNvSpPr>
          <p:nvPr>
            <p:ph type="sldNum" sz="quarter" idx="10"/>
          </p:nvPr>
        </p:nvSpPr>
        <p:spPr/>
        <p:txBody>
          <a:bodyPr/>
          <a:lstStyle/>
          <a:p>
            <a:fld id="{9775AD18-5B56-4775-A2E4-ECEF0ABB851C}" type="slidenum">
              <a:rPr lang="en-US" smtClean="0"/>
              <a:t>24</a:t>
            </a:fld>
            <a:endParaRPr lang="en-US"/>
          </a:p>
        </p:txBody>
      </p:sp>
    </p:spTree>
    <p:extLst>
      <p:ext uri="{BB962C8B-B14F-4D97-AF65-F5344CB8AC3E}">
        <p14:creationId xmlns:p14="http://schemas.microsoft.com/office/powerpoint/2010/main" val="21431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32958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Application load balancing enables IT administrators and developers to create routing rules for network traffic based on HTTP.</a:t>
            </a:r>
          </a:p>
          <a:p>
            <a:r>
              <a:rPr lang="en-US" sz="900" b="0" i="0" kern="1200" dirty="0" smtClean="0">
                <a:solidFill>
                  <a:schemeClr val="tx1"/>
                </a:solidFill>
                <a:effectLst/>
                <a:latin typeface="Segoe UI Light" pitchFamily="34" charset="0"/>
                <a:ea typeface="+mn-ea"/>
                <a:cs typeface="+mn-cs"/>
              </a:rPr>
              <a:t>Application Gateway currently supports layer 7 application delivery for the following:</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HTTP load balancing</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Cookie based session affinity</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SSL offload</a:t>
            </a:r>
          </a:p>
          <a:p>
            <a:r>
              <a:rPr lang="en-US" sz="900" b="1" i="0" kern="1200" dirty="0" smtClean="0">
                <a:solidFill>
                  <a:schemeClr val="tx1"/>
                </a:solidFill>
                <a:effectLst/>
                <a:latin typeface="Segoe UI Light" pitchFamily="34" charset="0"/>
                <a:ea typeface="+mn-ea"/>
                <a:cs typeface="+mn-cs"/>
              </a:rPr>
              <a:t>HTTP layer 7 load balancing:</a:t>
            </a:r>
          </a:p>
          <a:p>
            <a:r>
              <a:rPr lang="en-US" sz="900" b="0" i="0" kern="1200" dirty="0" smtClean="0">
                <a:solidFill>
                  <a:schemeClr val="tx1"/>
                </a:solidFill>
                <a:effectLst/>
                <a:latin typeface="Segoe UI Light" pitchFamily="34" charset="0"/>
                <a:ea typeface="+mn-ea"/>
                <a:cs typeface="+mn-cs"/>
              </a:rPr>
              <a:t>Azure provides layer 4 load balancing via Azure load balancer working at the transport level (TCP/UDP) and having all incoming network traffic being load balanced to the Application Gateway service. The Application Gateway then will apply the routing rules to HTTP traffic, providing level 7 (HTTP) load balancing. When you create an application gateway, an endpoint (VIP) will be associated and used as public IP for ingress network traffic.</a:t>
            </a:r>
          </a:p>
          <a:p>
            <a:endParaRPr lang="en-US" dirty="0" smtClean="0"/>
          </a:p>
          <a:p>
            <a:r>
              <a:rPr lang="en-US" sz="900" b="0" i="0" kern="1200" dirty="0" smtClean="0">
                <a:solidFill>
                  <a:schemeClr val="tx1"/>
                </a:solidFill>
                <a:effectLst/>
                <a:latin typeface="Segoe UI Light" pitchFamily="34" charset="0"/>
                <a:ea typeface="+mn-ea"/>
                <a:cs typeface="+mn-cs"/>
              </a:rPr>
              <a:t>HTTP layer 7 load balancing is useful for:</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Applications that require requests from the same user/client session to reach the same back-end VM. Examples of this would be shopping cart apps and web mail servers.</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Applications that want to free web server farms from SSL termination overhead.</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Applications, such as CDN, that require multiple HTTP requests on the same long-running TCP connection to be routed/load balanced to different backend servers.</a:t>
            </a:r>
          </a:p>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1/19/2016 3:13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04980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375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you see “containers” you probably think of Docker.  For good reason, Docker has essentially defined the container market.  To understand what Docker is let’s start by looking at Containers.</a:t>
            </a:r>
          </a:p>
          <a:p>
            <a:endParaRPr lang="en-US" baseline="0" dirty="0" smtClean="0"/>
          </a:p>
          <a:p>
            <a:r>
              <a:rPr lang="en-US" baseline="0" dirty="0" smtClean="0"/>
              <a:t>Containers are an </a:t>
            </a:r>
            <a:r>
              <a:rPr lang="en-US" b="1" baseline="0" dirty="0" smtClean="0"/>
              <a:t>isolated environment and isolated collection of resources that an application runs in</a:t>
            </a:r>
            <a:r>
              <a:rPr lang="en-US" baseline="0" dirty="0" smtClean="0"/>
              <a:t>.  The resources are all the dependencies (DLL’s, configuration, etc.) that the application needs.  </a:t>
            </a:r>
            <a:r>
              <a:rPr lang="en-US" b="1" baseline="0" dirty="0" smtClean="0"/>
              <a:t>Everything the application needs to run is in the container </a:t>
            </a:r>
            <a:r>
              <a:rPr lang="en-US" baseline="0" dirty="0" smtClean="0"/>
              <a:t>and it </a:t>
            </a:r>
            <a:r>
              <a:rPr lang="en-US" b="1" baseline="0" dirty="0" smtClean="0"/>
              <a:t>sees nothing on the host OS </a:t>
            </a:r>
            <a:r>
              <a:rPr lang="en-US" baseline="0" dirty="0" smtClean="0"/>
              <a:t>it is running on (except maybe an internet connection).  </a:t>
            </a:r>
            <a:r>
              <a:rPr lang="en-US" b="1" baseline="0" dirty="0" smtClean="0"/>
              <a:t>Containers are therefore a unit of deployment.</a:t>
            </a:r>
          </a:p>
          <a:p>
            <a:endParaRPr lang="en-US" b="1" baseline="0" dirty="0" smtClean="0"/>
          </a:p>
          <a:p>
            <a:r>
              <a:rPr lang="en-US" baseline="0" dirty="0" smtClean="0"/>
              <a:t>&lt;click&gt;</a:t>
            </a:r>
          </a:p>
          <a:p>
            <a:r>
              <a:rPr lang="en-US" baseline="0" dirty="0" smtClean="0"/>
              <a:t>A key benefit of containers is that they </a:t>
            </a:r>
            <a:r>
              <a:rPr lang="en-US" b="1" baseline="0" dirty="0" smtClean="0"/>
              <a:t>can startup almost instantly</a:t>
            </a:r>
            <a:r>
              <a:rPr lang="en-US" baseline="0" dirty="0" smtClean="0"/>
              <a:t>.  The notion of “booting up” a guest OS doesn’t exist.  The container just runs on top of the host OS.  As a result, containers can startup almost instantly as compared to the startup period of a VM.  And </a:t>
            </a:r>
            <a:r>
              <a:rPr lang="en-US" b="1" baseline="0" dirty="0" smtClean="0"/>
              <a:t>because everything is contained in this container, containers are easily repeatable and extremely reliable from one environment to the next</a:t>
            </a:r>
            <a:r>
              <a:rPr lang="en-US" baseline="0" dirty="0" smtClean="0"/>
              <a:t>.  For example, I can run a container on my local dev box and have high confidence it will run the same when deployed to another machine, such as a VM running in Azure.</a:t>
            </a:r>
          </a:p>
          <a:p>
            <a:endParaRPr lang="en-US" baseline="0" dirty="0" smtClean="0"/>
          </a:p>
          <a:p>
            <a:r>
              <a:rPr lang="en-US" baseline="0" dirty="0" smtClean="0"/>
              <a:t>&lt;Click&gt;</a:t>
            </a:r>
          </a:p>
          <a:p>
            <a:r>
              <a:rPr lang="en-US" baseline="0" dirty="0" smtClean="0"/>
              <a:t>As you can probably imagine, containers are extremely popular in dev/test scenarios.  They are also great for micro-services.</a:t>
            </a:r>
          </a:p>
          <a:p>
            <a:endParaRPr lang="en-US" baseline="0" dirty="0" smtClean="0"/>
          </a:p>
          <a:p>
            <a:r>
              <a:rPr lang="en-US" baseline="0" dirty="0" smtClean="0"/>
              <a:t>&lt;click&gt;</a:t>
            </a:r>
          </a:p>
          <a:p>
            <a:r>
              <a:rPr lang="en-US" baseline="0" dirty="0" smtClean="0"/>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smtClean="0"/>
          </a:p>
          <a:p>
            <a:r>
              <a:rPr lang="en-US" baseline="0" dirty="0" smtClean="0"/>
              <a:t>&lt;click&gt;</a:t>
            </a:r>
          </a:p>
          <a:p>
            <a:r>
              <a:rPr lang="en-US" baseline="0" dirty="0" smtClean="0"/>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smtClean="0"/>
          </a:p>
          <a:p>
            <a:r>
              <a:rPr lang="en-US" baseline="0" dirty="0" smtClean="0"/>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99548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has also</a:t>
            </a:r>
            <a:r>
              <a:rPr lang="en-US" baseline="0" dirty="0" smtClean="0"/>
              <a:t> pretty-much defined the container ecosystem (de-facto standard).  It provides the means for deploying these containers and resources onto a machine by developing a Docker API that drives these activities.</a:t>
            </a:r>
          </a:p>
          <a:p>
            <a:endParaRPr lang="en-US" baseline="0" dirty="0" smtClean="0"/>
          </a:p>
          <a:p>
            <a:r>
              <a:rPr lang="en-US" baseline="0" dirty="0" smtClean="0"/>
              <a:t>The container runtime traditionally only ran on Linux VM’s.  However, today, Windows Server 2016 provides a new “Container Role” (similar to other roles like AD, File Server, etc.) that you can configure on Windows.  This provides the same abilities to create and manage containers that exists on Linux.</a:t>
            </a:r>
          </a:p>
          <a:p>
            <a:endParaRPr lang="en-US" baseline="0" dirty="0" smtClean="0"/>
          </a:p>
          <a:p>
            <a:r>
              <a:rPr lang="en-US" baseline="0" dirty="0" smtClean="0"/>
              <a:t>&lt;Click&gt;</a:t>
            </a:r>
          </a:p>
          <a:p>
            <a:r>
              <a:rPr lang="en-US" baseline="0" dirty="0" smtClean="0"/>
              <a:t>Docker has also become the standard for defining what a container image looks like.  The file format, the manifest that goes into the container, and how image dependencies are configured.  And Windows and .NET are perfectly valid candidates for a Docker image.</a:t>
            </a:r>
          </a:p>
          <a:p>
            <a:endParaRPr lang="en-US" baseline="0" dirty="0" smtClean="0"/>
          </a:p>
          <a:p>
            <a:r>
              <a:rPr lang="en-US" baseline="0" dirty="0" smtClean="0"/>
              <a:t>&lt;Click&gt;</a:t>
            </a:r>
          </a:p>
          <a:p>
            <a:r>
              <a:rPr lang="en-US" baseline="0" dirty="0" smtClean="0"/>
              <a:t>Docker has become the standard place for people to publish their images.  Docker Hub is a public “trusted repository” where you can find literally thousands of Docker images such as Apache, MySQL, and even .NET.  </a:t>
            </a:r>
          </a:p>
          <a:p>
            <a:endParaRPr lang="en-US" baseline="0" dirty="0" smtClean="0"/>
          </a:p>
          <a:p>
            <a:r>
              <a:rPr lang="en-US" baseline="0" dirty="0" smtClean="0"/>
              <a:t>Microsoft Azure embraces this container technology and has integrated it directly into the platform.</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8957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31</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35</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1/19/2016 2:26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40</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1/19/2016 2:26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3598779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1/19/2016 2:26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47</a:t>
            </a:fld>
            <a:endParaRPr lang="en-US" altLang="en-US" smtClean="0"/>
          </a:p>
        </p:txBody>
      </p:sp>
    </p:spTree>
    <p:extLst>
      <p:ext uri="{BB962C8B-B14F-4D97-AF65-F5344CB8AC3E}">
        <p14:creationId xmlns:p14="http://schemas.microsoft.com/office/powerpoint/2010/main" val="4032066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48</a:t>
            </a:fld>
            <a:endParaRPr lang="en-US" altLang="en-US" smtClean="0"/>
          </a:p>
        </p:txBody>
      </p:sp>
    </p:spTree>
    <p:extLst>
      <p:ext uri="{BB962C8B-B14F-4D97-AF65-F5344CB8AC3E}">
        <p14:creationId xmlns:p14="http://schemas.microsoft.com/office/powerpoint/2010/main" val="1024995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smtClean="0"/>
              <a:t>TechEd 2013</a:t>
            </a:r>
          </a:p>
        </p:txBody>
      </p:sp>
      <p:sp>
        <p:nvSpPr>
          <p:cNvPr id="5" name="Footer Placeholder 4"/>
          <p:cNvSpPr>
            <a:spLocks noGrp="1"/>
          </p:cNvSpPr>
          <p:nvPr>
            <p:ph type="ftr" sz="quarter" idx="4"/>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1/19/2016 2:26 PM</a:t>
            </a:fld>
            <a:endParaRPr lang="en-US" altLang="en-US" smtClean="0"/>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49</a:t>
            </a:fld>
            <a:endParaRPr lang="en-US" altLang="en-US" smtClean="0"/>
          </a:p>
        </p:txBody>
      </p:sp>
    </p:spTree>
    <p:extLst>
      <p:ext uri="{BB962C8B-B14F-4D97-AF65-F5344CB8AC3E}">
        <p14:creationId xmlns:p14="http://schemas.microsoft.com/office/powerpoint/2010/main" val="148280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56</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58</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Because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1/19/2016 2:26 PM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66</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3399780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67</a:t>
            </a:fld>
            <a:endParaRPr lang="en-US">
              <a:solidFill>
                <a:prstClr val="black"/>
              </a:solidFill>
            </a:endParaRPr>
          </a:p>
        </p:txBody>
      </p:sp>
    </p:spTree>
    <p:extLst>
      <p:ext uri="{BB962C8B-B14F-4D97-AF65-F5344CB8AC3E}">
        <p14:creationId xmlns:p14="http://schemas.microsoft.com/office/powerpoint/2010/main" val="338794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28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5683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smtClean="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session title</a:t>
            </a:r>
            <a:endParaRPr lang="en-US" dirty="0"/>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speaker name</a:t>
            </a:r>
            <a:endParaRPr lang="en-US" dirty="0"/>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contact information (Twitter, Blog, Email, etc.)</a:t>
            </a:r>
            <a:endParaRPr lang="en-US" dirty="0"/>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smtClean="0"/>
              <a:t>Click to edit section name</a:t>
            </a:r>
            <a:endParaRPr lang="en-US" dirty="0"/>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smtClean="0"/>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smtClean="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smtClean="0"/>
              <a:t>Comparison 1</a:t>
            </a:r>
          </a:p>
        </p:txBody>
      </p:sp>
      <p:sp>
        <p:nvSpPr>
          <p:cNvPr id="11"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gradFill>
                  <a:gsLst>
                    <a:gs pos="2917">
                      <a:schemeClr val="tx1"/>
                    </a:gs>
                    <a:gs pos="30000">
                      <a:schemeClr val="tx1"/>
                    </a:gs>
                  </a:gsLst>
                  <a:lin ang="5400000" scaled="0"/>
                </a:gradFill>
                <a:latin typeface="+mj-lt"/>
              </a:rPr>
              <a:t>Your</a:t>
            </a:r>
            <a:r>
              <a:rPr lang="en-US" sz="4000" baseline="0" dirty="0" smtClean="0">
                <a:gradFill>
                  <a:gsLst>
                    <a:gs pos="2917">
                      <a:schemeClr val="tx1"/>
                    </a:gs>
                    <a:gs pos="30000">
                      <a:schemeClr val="tx1"/>
                    </a:gs>
                  </a:gsLst>
                  <a:lin ang="5400000" scaled="0"/>
                </a:gradFill>
                <a:latin typeface="+mj-lt"/>
              </a:rPr>
              <a:t> </a:t>
            </a:r>
            <a:r>
              <a:rPr lang="en-US" sz="4000" b="0" i="0" baseline="0" dirty="0" smtClean="0">
                <a:gradFill>
                  <a:gsLst>
                    <a:gs pos="2917">
                      <a:schemeClr val="tx1"/>
                    </a:gs>
                    <a:gs pos="30000">
                      <a:schemeClr val="tx1"/>
                    </a:gs>
                  </a:gsLst>
                  <a:lin ang="5400000" scaled="0"/>
                </a:gradFill>
                <a:latin typeface="+mj-lt"/>
              </a:rPr>
              <a:t>anonymous</a:t>
            </a:r>
            <a:r>
              <a:rPr lang="en-US" sz="4000" baseline="0" dirty="0" smtClean="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smtClean="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smtClean="0">
                <a:gradFill>
                  <a:gsLst>
                    <a:gs pos="2917">
                      <a:schemeClr val="tx1"/>
                    </a:gs>
                    <a:gs pos="30000">
                      <a:schemeClr val="tx1"/>
                    </a:gs>
                  </a:gsLst>
                  <a:lin ang="5400000" scaled="0"/>
                </a:gradFill>
                <a:latin typeface="+mj-lt"/>
              </a:rPr>
              <a:t>Please rate this session at the end of the day at the URL below.</a:t>
            </a:r>
            <a:endParaRPr lang="en-US" sz="4000" dirty="0" smtClean="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smtClean="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a:t>
            </a:r>
            <a:r>
              <a:rPr lang="en-US" sz="1000" dirty="0" smtClean="0">
                <a:gradFill>
                  <a:gsLst>
                    <a:gs pos="11940">
                      <a:srgbClr val="FFFFFF"/>
                    </a:gs>
                    <a:gs pos="24000">
                      <a:srgbClr val="FFFFFF"/>
                    </a:gs>
                  </a:gsLst>
                  <a:lin ang="5400000" scaled="0"/>
                </a:gradFill>
                <a:cs typeface="Arial" charset="0"/>
              </a:rPr>
              <a:t>2015 </a:t>
            </a:r>
            <a:r>
              <a:rPr lang="en-US" sz="1000" dirty="0">
                <a:gradFill>
                  <a:gsLst>
                    <a:gs pos="11940">
                      <a:srgbClr val="FFFFFF"/>
                    </a:gs>
                    <a:gs pos="24000">
                      <a:srgbClr val="FFFFFF"/>
                    </a:gs>
                  </a:gsLst>
                  <a:lin ang="5400000" scaled="0"/>
                </a:gradFill>
                <a:cs typeface="Arial" charset="0"/>
              </a:rPr>
              <a:t>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1720517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smtClean="0"/>
              <a:t>Click to edit section name</a:t>
            </a:r>
            <a:endParaRPr lang="en-US" dirty="0"/>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793644341"/>
      </p:ext>
    </p:extLst>
  </p:cSld>
  <p:clrMapOvr>
    <a:masterClrMapping/>
  </p:clrMapOvr>
  <p:transition>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99117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1220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smtClean="0"/>
              <a:t>References</a:t>
            </a:r>
            <a:endParaRPr lang="en-US" dirty="0"/>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smtClean="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smtClean="0"/>
              <a:t>Click to edit Master title style</a:t>
            </a:r>
            <a:endParaRPr lang="en-US" dirty="0"/>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9943420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smtClean="0"/>
              <a:t>Demo</a:t>
            </a:r>
            <a:endParaRPr lang="en-US" dirty="0"/>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22394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0787644"/>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2.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9.xml"/><Relationship Id="rId7"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2.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2.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25.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29" r:id="rId33"/>
    <p:sldLayoutId id="2147483830" r:id="rId34"/>
    <p:sldLayoutId id="2147483869" r:id="rId35"/>
    <p:sldLayoutId id="2147483870" r:id="rId36"/>
    <p:sldLayoutId id="2147483883"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0.xml"/><Relationship Id="rId16" Type="http://schemas.openxmlformats.org/officeDocument/2006/relationships/image" Target="../media/image70.png"/><Relationship Id="rId1" Type="http://schemas.openxmlformats.org/officeDocument/2006/relationships/slideLayout" Target="../slideLayouts/slideLayout2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2.xml"/><Relationship Id="rId1" Type="http://schemas.openxmlformats.org/officeDocument/2006/relationships/slideLayout" Target="../slideLayouts/slideLayout51.xml"/><Relationship Id="rId5" Type="http://schemas.openxmlformats.org/officeDocument/2006/relationships/image" Target="../media/image76.emf"/><Relationship Id="rId4" Type="http://schemas.openxmlformats.org/officeDocument/2006/relationships/image" Target="../media/image75.emf"/></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2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55.emf"/></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jp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0.emf"/><Relationship Id="rId4" Type="http://schemas.openxmlformats.org/officeDocument/2006/relationships/image" Target="../media/image29.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8.xml"/></Relationships>
</file>

<file path=ppt/slides/_rels/slide4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png"/><Relationship Id="rId7" Type="http://schemas.openxmlformats.org/officeDocument/2006/relationships/hyperlink" Target="https://twitter.com/INCEILING/status/648929603784974337" TargetMode="External"/><Relationship Id="rId2" Type="http://schemas.openxmlformats.org/officeDocument/2006/relationships/notesSlide" Target="../notesSlides/notesSlide30.xml"/><Relationship Id="rId1" Type="http://schemas.openxmlformats.org/officeDocument/2006/relationships/slideLayout" Target="../slideLayouts/slideLayout98.xml"/><Relationship Id="rId6" Type="http://schemas.openxmlformats.org/officeDocument/2006/relationships/image" Target="../media/image100.png"/><Relationship Id="rId11" Type="http://schemas.openxmlformats.org/officeDocument/2006/relationships/image" Target="../media/image103.png"/><Relationship Id="rId5" Type="http://schemas.openxmlformats.org/officeDocument/2006/relationships/image" Target="../media/image99.png"/><Relationship Id="rId10" Type="http://schemas.openxmlformats.org/officeDocument/2006/relationships/hyperlink" Target="https://twitter.com/algillen/status/648898334900494336" TargetMode="External"/><Relationship Id="rId4" Type="http://schemas.openxmlformats.org/officeDocument/2006/relationships/hyperlink" Target="https://twitter.com/valb00/status/648942410509230082" TargetMode="External"/><Relationship Id="rId9" Type="http://schemas.openxmlformats.org/officeDocument/2006/relationships/image" Target="../media/image10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106.png"/><Relationship Id="rId5" Type="http://schemas.openxmlformats.org/officeDocument/2006/relationships/tags" Target="../tags/tag5.xml"/><Relationship Id="rId10" Type="http://schemas.openxmlformats.org/officeDocument/2006/relationships/image" Target="../media/image105.emf"/><Relationship Id="rId4" Type="http://schemas.openxmlformats.org/officeDocument/2006/relationships/tags" Target="../tags/tag4.xml"/><Relationship Id="rId9"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notesSlide" Target="../notesSlides/notesSlide5.xml"/><Relationship Id="rId16" Type="http://schemas.openxmlformats.org/officeDocument/2006/relationships/image" Target="../media/image41.emf"/><Relationship Id="rId1" Type="http://schemas.openxmlformats.org/officeDocument/2006/relationships/slideLayout" Target="../slideLayouts/slideLayout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5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37.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51.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38.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6.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7.xml"/><Relationship Id="rId1" Type="http://schemas.openxmlformats.org/officeDocument/2006/relationships/slideLayout" Target="../slideLayouts/slideLayout80.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1.xml"/></Relationships>
</file>

<file path=ppt/slides/_rels/slide6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9.xml"/><Relationship Id="rId1" Type="http://schemas.openxmlformats.org/officeDocument/2006/relationships/slideLayout" Target="../slideLayouts/slideLayout8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29.xml"/><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 Id="rId9" Type="http://schemas.openxmlformats.org/officeDocument/2006/relationships/image" Target="../media/image5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err="1" smtClean="0"/>
              <a:t>Sizess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pic>
        <p:nvPicPr>
          <p:cNvPr id="37" name="Picture 36"/>
          <p:cNvPicPr>
            <a:picLocks noChangeAspect="1"/>
          </p:cNvPicPr>
          <p:nvPr/>
        </p:nvPicPr>
        <p:blipFill>
          <a:blip r:embed="rId3"/>
          <a:stretch>
            <a:fillRect/>
          </a:stretch>
        </p:blipFill>
        <p:spPr>
          <a:xfrm>
            <a:off x="5892829" y="499488"/>
            <a:ext cx="6105112" cy="5609802"/>
          </a:xfrm>
          <a:prstGeom prst="rect">
            <a:avLst/>
          </a:prstGeom>
          <a:ln w="88900" cap="sq" cmpd="thickThin">
            <a:solidFill>
              <a:srgbClr val="505050"/>
            </a:solidFill>
            <a:prstDash val="solid"/>
            <a:miter lim="800000"/>
          </a:ln>
          <a:effectLst>
            <a:innerShdw blurRad="76200">
              <a:srgbClr val="000000"/>
            </a:innerShdw>
          </a:effectLst>
        </p:spPr>
      </p:pic>
      <p:pic>
        <p:nvPicPr>
          <p:cNvPr id="38" name="Picture 37"/>
          <p:cNvPicPr>
            <a:picLocks noChangeAspect="1"/>
          </p:cNvPicPr>
          <p:nvPr/>
        </p:nvPicPr>
        <p:blipFill rotWithShape="1">
          <a:blip r:embed="rId3"/>
          <a:srcRect l="16639" r="38434" b="69509"/>
          <a:stretch/>
        </p:blipFill>
        <p:spPr>
          <a:xfrm>
            <a:off x="5822066" y="477847"/>
            <a:ext cx="6218681" cy="3878122"/>
          </a:xfrm>
          <a:prstGeom prst="rect">
            <a:avLst/>
          </a:prstGeom>
          <a:ln w="88900" cap="sq" cmpd="thickThin">
            <a:solidFill>
              <a:srgbClr val="505050"/>
            </a:solidFill>
            <a:prstDash val="solid"/>
            <a:miter lim="800000"/>
          </a:ln>
          <a:effectLst>
            <a:innerShdw blurRad="76200">
              <a:srgbClr val="000000"/>
            </a:innerShdw>
          </a:effectLst>
        </p:spPr>
      </p:pic>
      <p:sp>
        <p:nvSpPr>
          <p:cNvPr id="39" name="Freeform 38"/>
          <p:cNvSpPr/>
          <p:nvPr/>
        </p:nvSpPr>
        <p:spPr>
          <a:xfrm>
            <a:off x="6155548" y="3325762"/>
            <a:ext cx="3596956" cy="692466"/>
          </a:xfrm>
          <a:custGeom>
            <a:avLst/>
            <a:gdLst>
              <a:gd name="connsiteX0" fmla="*/ 1335049 w 2698099"/>
              <a:gd name="connsiteY0" fmla="*/ 113624 h 519423"/>
              <a:gd name="connsiteX1" fmla="*/ 1302585 w 2698099"/>
              <a:gd name="connsiteY1" fmla="*/ 97392 h 519423"/>
              <a:gd name="connsiteX2" fmla="*/ 1275532 w 2698099"/>
              <a:gd name="connsiteY2" fmla="*/ 91981 h 519423"/>
              <a:gd name="connsiteX3" fmla="*/ 1167319 w 2698099"/>
              <a:gd name="connsiteY3" fmla="*/ 81160 h 519423"/>
              <a:gd name="connsiteX4" fmla="*/ 1059106 w 2698099"/>
              <a:gd name="connsiteY4" fmla="*/ 75749 h 519423"/>
              <a:gd name="connsiteX5" fmla="*/ 977946 w 2698099"/>
              <a:gd name="connsiteY5" fmla="*/ 70339 h 519423"/>
              <a:gd name="connsiteX6" fmla="*/ 945482 w 2698099"/>
              <a:gd name="connsiteY6" fmla="*/ 59517 h 519423"/>
              <a:gd name="connsiteX7" fmla="*/ 777752 w 2698099"/>
              <a:gd name="connsiteY7" fmla="*/ 48696 h 519423"/>
              <a:gd name="connsiteX8" fmla="*/ 756109 w 2698099"/>
              <a:gd name="connsiteY8" fmla="*/ 43285 h 519423"/>
              <a:gd name="connsiteX9" fmla="*/ 739877 w 2698099"/>
              <a:gd name="connsiteY9" fmla="*/ 37875 h 519423"/>
              <a:gd name="connsiteX10" fmla="*/ 658718 w 2698099"/>
              <a:gd name="connsiteY10" fmla="*/ 27053 h 519423"/>
              <a:gd name="connsiteX11" fmla="*/ 604611 w 2698099"/>
              <a:gd name="connsiteY11" fmla="*/ 16232 h 519423"/>
              <a:gd name="connsiteX12" fmla="*/ 588379 w 2698099"/>
              <a:gd name="connsiteY12" fmla="*/ 10821 h 519423"/>
              <a:gd name="connsiteX13" fmla="*/ 490987 w 2698099"/>
              <a:gd name="connsiteY13" fmla="*/ 0 h 519423"/>
              <a:gd name="connsiteX14" fmla="*/ 128474 w 2698099"/>
              <a:gd name="connsiteY14" fmla="*/ 5411 h 519423"/>
              <a:gd name="connsiteX15" fmla="*/ 96010 w 2698099"/>
              <a:gd name="connsiteY15" fmla="*/ 27053 h 519423"/>
              <a:gd name="connsiteX16" fmla="*/ 63546 w 2698099"/>
              <a:gd name="connsiteY16" fmla="*/ 37875 h 519423"/>
              <a:gd name="connsiteX17" fmla="*/ 25671 w 2698099"/>
              <a:gd name="connsiteY17" fmla="*/ 86570 h 519423"/>
              <a:gd name="connsiteX18" fmla="*/ 14850 w 2698099"/>
              <a:gd name="connsiteY18" fmla="*/ 97392 h 519423"/>
              <a:gd name="connsiteX19" fmla="*/ 9440 w 2698099"/>
              <a:gd name="connsiteY19" fmla="*/ 254301 h 519423"/>
              <a:gd name="connsiteX20" fmla="*/ 31082 w 2698099"/>
              <a:gd name="connsiteY20" fmla="*/ 281354 h 519423"/>
              <a:gd name="connsiteX21" fmla="*/ 47314 w 2698099"/>
              <a:gd name="connsiteY21" fmla="*/ 302997 h 519423"/>
              <a:gd name="connsiteX22" fmla="*/ 90599 w 2698099"/>
              <a:gd name="connsiteY22" fmla="*/ 319228 h 519423"/>
              <a:gd name="connsiteX23" fmla="*/ 133884 w 2698099"/>
              <a:gd name="connsiteY23" fmla="*/ 335460 h 519423"/>
              <a:gd name="connsiteX24" fmla="*/ 171759 w 2698099"/>
              <a:gd name="connsiteY24" fmla="*/ 357103 h 519423"/>
              <a:gd name="connsiteX25" fmla="*/ 187991 w 2698099"/>
              <a:gd name="connsiteY25" fmla="*/ 362514 h 519423"/>
              <a:gd name="connsiteX26" fmla="*/ 209634 w 2698099"/>
              <a:gd name="connsiteY26" fmla="*/ 384156 h 519423"/>
              <a:gd name="connsiteX27" fmla="*/ 247508 w 2698099"/>
              <a:gd name="connsiteY27" fmla="*/ 394978 h 519423"/>
              <a:gd name="connsiteX28" fmla="*/ 274561 w 2698099"/>
              <a:gd name="connsiteY28" fmla="*/ 405799 h 519423"/>
              <a:gd name="connsiteX29" fmla="*/ 301615 w 2698099"/>
              <a:gd name="connsiteY29" fmla="*/ 411210 h 519423"/>
              <a:gd name="connsiteX30" fmla="*/ 323257 w 2698099"/>
              <a:gd name="connsiteY30" fmla="*/ 416620 h 519423"/>
              <a:gd name="connsiteX31" fmla="*/ 355721 w 2698099"/>
              <a:gd name="connsiteY31" fmla="*/ 427441 h 519423"/>
              <a:gd name="connsiteX32" fmla="*/ 404417 w 2698099"/>
              <a:gd name="connsiteY32" fmla="*/ 438263 h 519423"/>
              <a:gd name="connsiteX33" fmla="*/ 431470 w 2698099"/>
              <a:gd name="connsiteY33" fmla="*/ 443673 h 519423"/>
              <a:gd name="connsiteX34" fmla="*/ 447702 w 2698099"/>
              <a:gd name="connsiteY34" fmla="*/ 449084 h 519423"/>
              <a:gd name="connsiteX35" fmla="*/ 485577 w 2698099"/>
              <a:gd name="connsiteY35" fmla="*/ 454495 h 519423"/>
              <a:gd name="connsiteX36" fmla="*/ 518041 w 2698099"/>
              <a:gd name="connsiteY36" fmla="*/ 459905 h 519423"/>
              <a:gd name="connsiteX37" fmla="*/ 561326 w 2698099"/>
              <a:gd name="connsiteY37" fmla="*/ 476137 h 519423"/>
              <a:gd name="connsiteX38" fmla="*/ 588379 w 2698099"/>
              <a:gd name="connsiteY38" fmla="*/ 481548 h 519423"/>
              <a:gd name="connsiteX39" fmla="*/ 615432 w 2698099"/>
              <a:gd name="connsiteY39" fmla="*/ 497780 h 519423"/>
              <a:gd name="connsiteX40" fmla="*/ 647896 w 2698099"/>
              <a:gd name="connsiteY40" fmla="*/ 503191 h 519423"/>
              <a:gd name="connsiteX41" fmla="*/ 745288 w 2698099"/>
              <a:gd name="connsiteY41" fmla="*/ 519423 h 519423"/>
              <a:gd name="connsiteX42" fmla="*/ 2379305 w 2698099"/>
              <a:gd name="connsiteY42" fmla="*/ 514012 h 519423"/>
              <a:gd name="connsiteX43" fmla="*/ 2428000 w 2698099"/>
              <a:gd name="connsiteY43" fmla="*/ 508601 h 519423"/>
              <a:gd name="connsiteX44" fmla="*/ 2584909 w 2698099"/>
              <a:gd name="connsiteY44" fmla="*/ 470727 h 519423"/>
              <a:gd name="connsiteX45" fmla="*/ 2622784 w 2698099"/>
              <a:gd name="connsiteY45" fmla="*/ 449084 h 519423"/>
              <a:gd name="connsiteX46" fmla="*/ 2660658 w 2698099"/>
              <a:gd name="connsiteY46" fmla="*/ 416620 h 519423"/>
              <a:gd name="connsiteX47" fmla="*/ 2682301 w 2698099"/>
              <a:gd name="connsiteY47" fmla="*/ 400388 h 519423"/>
              <a:gd name="connsiteX48" fmla="*/ 2687712 w 2698099"/>
              <a:gd name="connsiteY48" fmla="*/ 384156 h 519423"/>
              <a:gd name="connsiteX49" fmla="*/ 2666069 w 2698099"/>
              <a:gd name="connsiteY49" fmla="*/ 173141 h 519423"/>
              <a:gd name="connsiteX50" fmla="*/ 2628195 w 2698099"/>
              <a:gd name="connsiteY50" fmla="*/ 156909 h 519423"/>
              <a:gd name="connsiteX51" fmla="*/ 2557856 w 2698099"/>
              <a:gd name="connsiteY51" fmla="*/ 151498 h 519423"/>
              <a:gd name="connsiteX52" fmla="*/ 2482107 w 2698099"/>
              <a:gd name="connsiteY52" fmla="*/ 135266 h 519423"/>
              <a:gd name="connsiteX53" fmla="*/ 2455054 w 2698099"/>
              <a:gd name="connsiteY53" fmla="*/ 129856 h 519423"/>
              <a:gd name="connsiteX54" fmla="*/ 2417179 w 2698099"/>
              <a:gd name="connsiteY54" fmla="*/ 119034 h 519423"/>
              <a:gd name="connsiteX55" fmla="*/ 2352251 w 2698099"/>
              <a:gd name="connsiteY55" fmla="*/ 102802 h 519423"/>
              <a:gd name="connsiteX56" fmla="*/ 2308966 w 2698099"/>
              <a:gd name="connsiteY56" fmla="*/ 86570 h 519423"/>
              <a:gd name="connsiteX57" fmla="*/ 2287324 w 2698099"/>
              <a:gd name="connsiteY57" fmla="*/ 75749 h 519423"/>
              <a:gd name="connsiteX58" fmla="*/ 2254860 w 2698099"/>
              <a:gd name="connsiteY58" fmla="*/ 70339 h 519423"/>
              <a:gd name="connsiteX59" fmla="*/ 2233217 w 2698099"/>
              <a:gd name="connsiteY59" fmla="*/ 64928 h 519423"/>
              <a:gd name="connsiteX60" fmla="*/ 2216985 w 2698099"/>
              <a:gd name="connsiteY60" fmla="*/ 59517 h 519423"/>
              <a:gd name="connsiteX61" fmla="*/ 2179111 w 2698099"/>
              <a:gd name="connsiteY61" fmla="*/ 48696 h 519423"/>
              <a:gd name="connsiteX62" fmla="*/ 2157468 w 2698099"/>
              <a:gd name="connsiteY62" fmla="*/ 43285 h 519423"/>
              <a:gd name="connsiteX63" fmla="*/ 2011380 w 2698099"/>
              <a:gd name="connsiteY63" fmla="*/ 27053 h 519423"/>
              <a:gd name="connsiteX64" fmla="*/ 1107802 w 2698099"/>
              <a:gd name="connsiteY64" fmla="*/ 32464 h 519423"/>
              <a:gd name="connsiteX65" fmla="*/ 1075338 w 2698099"/>
              <a:gd name="connsiteY65" fmla="*/ 43285 h 519423"/>
              <a:gd name="connsiteX66" fmla="*/ 1059106 w 2698099"/>
              <a:gd name="connsiteY66" fmla="*/ 48696 h 519423"/>
              <a:gd name="connsiteX67" fmla="*/ 1042874 w 2698099"/>
              <a:gd name="connsiteY67" fmla="*/ 54107 h 519423"/>
              <a:gd name="connsiteX68" fmla="*/ 1026642 w 2698099"/>
              <a:gd name="connsiteY68" fmla="*/ 64928 h 519423"/>
              <a:gd name="connsiteX69" fmla="*/ 1010410 w 2698099"/>
              <a:gd name="connsiteY69" fmla="*/ 70339 h 519423"/>
              <a:gd name="connsiteX70" fmla="*/ 972535 w 2698099"/>
              <a:gd name="connsiteY70" fmla="*/ 97392 h 519423"/>
              <a:gd name="connsiteX71" fmla="*/ 956303 w 2698099"/>
              <a:gd name="connsiteY71" fmla="*/ 108213 h 519423"/>
              <a:gd name="connsiteX72" fmla="*/ 934661 w 2698099"/>
              <a:gd name="connsiteY72" fmla="*/ 119034 h 5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98099" h="519423">
                <a:moveTo>
                  <a:pt x="1335049" y="113624"/>
                </a:moveTo>
                <a:cubicBezTo>
                  <a:pt x="1324228" y="108213"/>
                  <a:pt x="1313955" y="101527"/>
                  <a:pt x="1302585" y="97392"/>
                </a:cubicBezTo>
                <a:cubicBezTo>
                  <a:pt x="1293942" y="94249"/>
                  <a:pt x="1284603" y="93493"/>
                  <a:pt x="1275532" y="91981"/>
                </a:cubicBezTo>
                <a:cubicBezTo>
                  <a:pt x="1235032" y="85231"/>
                  <a:pt x="1212289" y="83885"/>
                  <a:pt x="1167319" y="81160"/>
                </a:cubicBezTo>
                <a:cubicBezTo>
                  <a:pt x="1131269" y="78975"/>
                  <a:pt x="1095163" y="77809"/>
                  <a:pt x="1059106" y="75749"/>
                </a:cubicBezTo>
                <a:lnTo>
                  <a:pt x="977946" y="70339"/>
                </a:lnTo>
                <a:cubicBezTo>
                  <a:pt x="967125" y="66732"/>
                  <a:pt x="956823" y="60743"/>
                  <a:pt x="945482" y="59517"/>
                </a:cubicBezTo>
                <a:cubicBezTo>
                  <a:pt x="889780" y="53495"/>
                  <a:pt x="777752" y="48696"/>
                  <a:pt x="777752" y="48696"/>
                </a:cubicBezTo>
                <a:cubicBezTo>
                  <a:pt x="770538" y="46892"/>
                  <a:pt x="763259" y="45328"/>
                  <a:pt x="756109" y="43285"/>
                </a:cubicBezTo>
                <a:cubicBezTo>
                  <a:pt x="750625" y="41718"/>
                  <a:pt x="745444" y="39112"/>
                  <a:pt x="739877" y="37875"/>
                </a:cubicBezTo>
                <a:cubicBezTo>
                  <a:pt x="704131" y="29932"/>
                  <a:pt x="699221" y="33448"/>
                  <a:pt x="658718" y="27053"/>
                </a:cubicBezTo>
                <a:cubicBezTo>
                  <a:pt x="640550" y="24184"/>
                  <a:pt x="622533" y="20368"/>
                  <a:pt x="604611" y="16232"/>
                </a:cubicBezTo>
                <a:cubicBezTo>
                  <a:pt x="599054" y="14950"/>
                  <a:pt x="593947" y="12058"/>
                  <a:pt x="588379" y="10821"/>
                </a:cubicBezTo>
                <a:cubicBezTo>
                  <a:pt x="556054" y="3638"/>
                  <a:pt x="524163" y="2765"/>
                  <a:pt x="490987" y="0"/>
                </a:cubicBezTo>
                <a:lnTo>
                  <a:pt x="128474" y="5411"/>
                </a:lnTo>
                <a:cubicBezTo>
                  <a:pt x="105828" y="6058"/>
                  <a:pt x="115141" y="16425"/>
                  <a:pt x="96010" y="27053"/>
                </a:cubicBezTo>
                <a:cubicBezTo>
                  <a:pt x="86039" y="32593"/>
                  <a:pt x="63546" y="37875"/>
                  <a:pt x="63546" y="37875"/>
                </a:cubicBezTo>
                <a:cubicBezTo>
                  <a:pt x="53295" y="68626"/>
                  <a:pt x="62169" y="50072"/>
                  <a:pt x="25671" y="86570"/>
                </a:cubicBezTo>
                <a:lnTo>
                  <a:pt x="14850" y="97392"/>
                </a:lnTo>
                <a:cubicBezTo>
                  <a:pt x="-8167" y="166444"/>
                  <a:pt x="134" y="128660"/>
                  <a:pt x="9440" y="254301"/>
                </a:cubicBezTo>
                <a:cubicBezTo>
                  <a:pt x="11332" y="279842"/>
                  <a:pt x="11555" y="274845"/>
                  <a:pt x="31082" y="281354"/>
                </a:cubicBezTo>
                <a:cubicBezTo>
                  <a:pt x="36493" y="288568"/>
                  <a:pt x="40100" y="297586"/>
                  <a:pt x="47314" y="302997"/>
                </a:cubicBezTo>
                <a:cubicBezTo>
                  <a:pt x="57282" y="310473"/>
                  <a:pt x="78295" y="313955"/>
                  <a:pt x="90599" y="319228"/>
                </a:cubicBezTo>
                <a:cubicBezTo>
                  <a:pt x="130213" y="336205"/>
                  <a:pt x="93980" y="325485"/>
                  <a:pt x="133884" y="335460"/>
                </a:cubicBezTo>
                <a:cubicBezTo>
                  <a:pt x="150188" y="346330"/>
                  <a:pt x="152534" y="348864"/>
                  <a:pt x="171759" y="357103"/>
                </a:cubicBezTo>
                <a:cubicBezTo>
                  <a:pt x="177001" y="359350"/>
                  <a:pt x="182580" y="360710"/>
                  <a:pt x="187991" y="362514"/>
                </a:cubicBezTo>
                <a:cubicBezTo>
                  <a:pt x="195205" y="369728"/>
                  <a:pt x="201332" y="378226"/>
                  <a:pt x="209634" y="384156"/>
                </a:cubicBezTo>
                <a:cubicBezTo>
                  <a:pt x="214194" y="387413"/>
                  <a:pt x="244749" y="394058"/>
                  <a:pt x="247508" y="394978"/>
                </a:cubicBezTo>
                <a:cubicBezTo>
                  <a:pt x="256722" y="398049"/>
                  <a:pt x="265258" y="403008"/>
                  <a:pt x="274561" y="405799"/>
                </a:cubicBezTo>
                <a:cubicBezTo>
                  <a:pt x="283370" y="408442"/>
                  <a:pt x="292637" y="409215"/>
                  <a:pt x="301615" y="411210"/>
                </a:cubicBezTo>
                <a:cubicBezTo>
                  <a:pt x="308874" y="412823"/>
                  <a:pt x="316135" y="414483"/>
                  <a:pt x="323257" y="416620"/>
                </a:cubicBezTo>
                <a:cubicBezTo>
                  <a:pt x="334183" y="419898"/>
                  <a:pt x="344536" y="425204"/>
                  <a:pt x="355721" y="427441"/>
                </a:cubicBezTo>
                <a:cubicBezTo>
                  <a:pt x="437391" y="443776"/>
                  <a:pt x="335584" y="422967"/>
                  <a:pt x="404417" y="438263"/>
                </a:cubicBezTo>
                <a:cubicBezTo>
                  <a:pt x="413394" y="440258"/>
                  <a:pt x="422548" y="441443"/>
                  <a:pt x="431470" y="443673"/>
                </a:cubicBezTo>
                <a:cubicBezTo>
                  <a:pt x="437003" y="445056"/>
                  <a:pt x="442109" y="447965"/>
                  <a:pt x="447702" y="449084"/>
                </a:cubicBezTo>
                <a:cubicBezTo>
                  <a:pt x="460208" y="451585"/>
                  <a:pt x="472972" y="452556"/>
                  <a:pt x="485577" y="454495"/>
                </a:cubicBezTo>
                <a:cubicBezTo>
                  <a:pt x="496420" y="456163"/>
                  <a:pt x="507283" y="457754"/>
                  <a:pt x="518041" y="459905"/>
                </a:cubicBezTo>
                <a:cubicBezTo>
                  <a:pt x="569053" y="470107"/>
                  <a:pt x="509662" y="458916"/>
                  <a:pt x="561326" y="476137"/>
                </a:cubicBezTo>
                <a:cubicBezTo>
                  <a:pt x="570050" y="479045"/>
                  <a:pt x="579361" y="479744"/>
                  <a:pt x="588379" y="481548"/>
                </a:cubicBezTo>
                <a:cubicBezTo>
                  <a:pt x="597397" y="486959"/>
                  <a:pt x="605549" y="494186"/>
                  <a:pt x="615432" y="497780"/>
                </a:cubicBezTo>
                <a:cubicBezTo>
                  <a:pt x="625742" y="501529"/>
                  <a:pt x="637206" y="500724"/>
                  <a:pt x="647896" y="503191"/>
                </a:cubicBezTo>
                <a:cubicBezTo>
                  <a:pt x="727327" y="521521"/>
                  <a:pt x="638708" y="509733"/>
                  <a:pt x="745288" y="519423"/>
                </a:cubicBezTo>
                <a:lnTo>
                  <a:pt x="2379305" y="514012"/>
                </a:lnTo>
                <a:cubicBezTo>
                  <a:pt x="2395636" y="513907"/>
                  <a:pt x="2411910" y="511399"/>
                  <a:pt x="2428000" y="508601"/>
                </a:cubicBezTo>
                <a:cubicBezTo>
                  <a:pt x="2481381" y="499317"/>
                  <a:pt x="2532522" y="483824"/>
                  <a:pt x="2584909" y="470727"/>
                </a:cubicBezTo>
                <a:cubicBezTo>
                  <a:pt x="2597534" y="463513"/>
                  <a:pt x="2610952" y="457536"/>
                  <a:pt x="2622784" y="449084"/>
                </a:cubicBezTo>
                <a:cubicBezTo>
                  <a:pt x="2636315" y="439419"/>
                  <a:pt x="2647789" y="427149"/>
                  <a:pt x="2660658" y="416620"/>
                </a:cubicBezTo>
                <a:cubicBezTo>
                  <a:pt x="2667637" y="410910"/>
                  <a:pt x="2675087" y="405799"/>
                  <a:pt x="2682301" y="400388"/>
                </a:cubicBezTo>
                <a:cubicBezTo>
                  <a:pt x="2684105" y="394977"/>
                  <a:pt x="2686145" y="389640"/>
                  <a:pt x="2687712" y="384156"/>
                </a:cubicBezTo>
                <a:cubicBezTo>
                  <a:pt x="2708268" y="312209"/>
                  <a:pt x="2696900" y="270775"/>
                  <a:pt x="2666069" y="173141"/>
                </a:cubicBezTo>
                <a:cubicBezTo>
                  <a:pt x="2661933" y="160043"/>
                  <a:pt x="2641664" y="159603"/>
                  <a:pt x="2628195" y="156909"/>
                </a:cubicBezTo>
                <a:cubicBezTo>
                  <a:pt x="2605136" y="152297"/>
                  <a:pt x="2581302" y="153302"/>
                  <a:pt x="2557856" y="151498"/>
                </a:cubicBezTo>
                <a:cubicBezTo>
                  <a:pt x="2496778" y="139284"/>
                  <a:pt x="2571820" y="154490"/>
                  <a:pt x="2482107" y="135266"/>
                </a:cubicBezTo>
                <a:cubicBezTo>
                  <a:pt x="2473115" y="133339"/>
                  <a:pt x="2463976" y="132086"/>
                  <a:pt x="2455054" y="129856"/>
                </a:cubicBezTo>
                <a:cubicBezTo>
                  <a:pt x="2442316" y="126671"/>
                  <a:pt x="2429917" y="122219"/>
                  <a:pt x="2417179" y="119034"/>
                </a:cubicBezTo>
                <a:cubicBezTo>
                  <a:pt x="2371978" y="107734"/>
                  <a:pt x="2406497" y="120884"/>
                  <a:pt x="2352251" y="102802"/>
                </a:cubicBezTo>
                <a:cubicBezTo>
                  <a:pt x="2337632" y="97929"/>
                  <a:pt x="2323190" y="92497"/>
                  <a:pt x="2308966" y="86570"/>
                </a:cubicBezTo>
                <a:cubicBezTo>
                  <a:pt x="2301521" y="83468"/>
                  <a:pt x="2295049" y="78066"/>
                  <a:pt x="2287324" y="75749"/>
                </a:cubicBezTo>
                <a:cubicBezTo>
                  <a:pt x="2276816" y="72597"/>
                  <a:pt x="2265618" y="72490"/>
                  <a:pt x="2254860" y="70339"/>
                </a:cubicBezTo>
                <a:cubicBezTo>
                  <a:pt x="2247568" y="68881"/>
                  <a:pt x="2240367" y="66971"/>
                  <a:pt x="2233217" y="64928"/>
                </a:cubicBezTo>
                <a:cubicBezTo>
                  <a:pt x="2227733" y="63361"/>
                  <a:pt x="2222448" y="61156"/>
                  <a:pt x="2216985" y="59517"/>
                </a:cubicBezTo>
                <a:cubicBezTo>
                  <a:pt x="2204409" y="55744"/>
                  <a:pt x="2191778" y="52151"/>
                  <a:pt x="2179111" y="48696"/>
                </a:cubicBezTo>
                <a:cubicBezTo>
                  <a:pt x="2171937" y="46739"/>
                  <a:pt x="2164803" y="44508"/>
                  <a:pt x="2157468" y="43285"/>
                </a:cubicBezTo>
                <a:cubicBezTo>
                  <a:pt x="2084718" y="31160"/>
                  <a:pt x="2082922" y="32557"/>
                  <a:pt x="2011380" y="27053"/>
                </a:cubicBezTo>
                <a:lnTo>
                  <a:pt x="1107802" y="32464"/>
                </a:lnTo>
                <a:cubicBezTo>
                  <a:pt x="1096397" y="32662"/>
                  <a:pt x="1086159" y="39678"/>
                  <a:pt x="1075338" y="43285"/>
                </a:cubicBezTo>
                <a:lnTo>
                  <a:pt x="1059106" y="48696"/>
                </a:lnTo>
                <a:cubicBezTo>
                  <a:pt x="1053695" y="50500"/>
                  <a:pt x="1047620" y="50943"/>
                  <a:pt x="1042874" y="54107"/>
                </a:cubicBezTo>
                <a:cubicBezTo>
                  <a:pt x="1037463" y="57714"/>
                  <a:pt x="1032458" y="62020"/>
                  <a:pt x="1026642" y="64928"/>
                </a:cubicBezTo>
                <a:cubicBezTo>
                  <a:pt x="1021541" y="67479"/>
                  <a:pt x="1015511" y="67788"/>
                  <a:pt x="1010410" y="70339"/>
                </a:cubicBezTo>
                <a:cubicBezTo>
                  <a:pt x="1001908" y="74590"/>
                  <a:pt x="978255" y="93306"/>
                  <a:pt x="972535" y="97392"/>
                </a:cubicBezTo>
                <a:cubicBezTo>
                  <a:pt x="967243" y="101172"/>
                  <a:pt x="962119" y="105305"/>
                  <a:pt x="956303" y="108213"/>
                </a:cubicBezTo>
                <a:cubicBezTo>
                  <a:pt x="931435" y="120647"/>
                  <a:pt x="946884" y="106811"/>
                  <a:pt x="934661" y="119034"/>
                </a:cubicBezTo>
              </a:path>
            </a:pathLst>
          </a:custGeom>
          <a:noFill/>
          <a:ln w="17145" cap="flat" cmpd="sng" algn="ctr">
            <a:solidFill>
              <a:srgbClr val="FF0000"/>
            </a:solidFill>
            <a:prstDash val="solid"/>
            <a:headEnd/>
            <a:tailEnd/>
          </a:ln>
          <a:effectLst/>
        </p:spPr>
        <p:txBody>
          <a:bodyPr vert="horz" wrap="none" lIns="121903" tIns="60952" rIns="121903" bIns="60952" numCol="1" rtlCol="0" anchor="ctr" compatLnSpc="1"/>
          <a:lstStyle/>
          <a:p>
            <a:pPr algn="ctr" defTabSz="1218996" eaLnBrk="0" fontAlgn="base" hangingPunct="0">
              <a:spcBef>
                <a:spcPct val="0"/>
              </a:spcBef>
              <a:spcAft>
                <a:spcPct val="0"/>
              </a:spcAft>
              <a:defRPr/>
            </a:pPr>
            <a:endParaRPr lang="en-US" sz="2133" b="1" kern="0">
              <a:solidFill>
                <a:srgbClr val="000000"/>
              </a:solidFill>
              <a:latin typeface="Arial"/>
            </a:endParaRP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500"/>
                            </p:stCondLst>
                            <p:childTnLst>
                              <p:par>
                                <p:cTn id="34" presetID="26" presetClass="emph" presetSubtype="0" repeatCount="indefinite" fill="hold" grpId="1" nodeType="afterEffect">
                                  <p:stCondLst>
                                    <p:cond delay="0"/>
                                  </p:stCondLst>
                                  <p:childTnLst>
                                    <p:animEffect transition="out" filter="fade">
                                      <p:cBhvr>
                                        <p:cTn id="35" dur="500" tmFilter="0, 0; .2, .5; .8, .5; 1, 0"/>
                                        <p:tgtEl>
                                          <p:spTgt spid="39"/>
                                        </p:tgtEl>
                                      </p:cBhvr>
                                    </p:animEffect>
                                    <p:animScale>
                                      <p:cBhvr>
                                        <p:cTn id="36"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9" grpId="0" animBg="1"/>
      <p:bldP spid="3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6" name="Text Placeholder 5"/>
          <p:cNvSpPr>
            <a:spLocks noGrp="1"/>
          </p:cNvSpPr>
          <p:nvPr>
            <p:ph type="body" sz="quarter" idx="11"/>
          </p:nvPr>
        </p:nvSpPr>
        <p:spPr>
          <a:xfrm>
            <a:off x="274638" y="1403350"/>
            <a:ext cx="3372801" cy="642018"/>
          </a:xfrm>
        </p:spPr>
        <p:txBody>
          <a:bodyPr/>
          <a:lstStyle/>
          <a:p>
            <a:r>
              <a:rPr lang="en-US" dirty="0" smtClean="0"/>
              <a:t>Standard Tier</a:t>
            </a:r>
            <a:endParaRPr lang="en-US" dirty="0"/>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a:t>
            </a:r>
            <a:r>
              <a:rPr lang="en-US" sz="5200" spc="-100" dirty="0">
                <a:ln w="3175">
                  <a:noFill/>
                </a:ln>
                <a:solidFill>
                  <a:schemeClr val="tx1"/>
                </a:solidFill>
                <a:cs typeface="Segoe UI" pitchFamily="34" charset="0"/>
              </a:rPr>
              <a:t>)- 60% faster CPUs, more memory, and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a:t>
            </a:r>
            <a:r>
              <a:rPr lang="en-US" sz="4800" spc="-100" dirty="0">
                <a:ln w="3175">
                  <a:noFill/>
                </a:ln>
                <a:solidFill>
                  <a:schemeClr val="tx1"/>
                </a:solidFill>
                <a:cs typeface="Segoe UI" pitchFamily="34" charset="0"/>
              </a:rPr>
              <a:t>2.4 GHz Intel </a:t>
            </a:r>
            <a:r>
              <a:rPr lang="en-US" sz="4800" spc="-100" dirty="0" smtClean="0">
                <a:ln w="3175">
                  <a:noFill/>
                </a:ln>
                <a:solidFill>
                  <a:schemeClr val="tx1"/>
                </a:solidFill>
                <a:cs typeface="Segoe UI" pitchFamily="34" charset="0"/>
              </a:rPr>
              <a:t>Xeon® </a:t>
            </a:r>
            <a:r>
              <a:rPr lang="en-US" sz="4800" spc="-100" dirty="0">
                <a:ln w="3175">
                  <a:noFill/>
                </a:ln>
                <a:solidFill>
                  <a:schemeClr val="tx1"/>
                </a:solidFill>
                <a:cs typeface="Segoe UI" pitchFamily="34" charset="0"/>
              </a:rPr>
              <a:t>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a:t>
            </a:r>
            <a:r>
              <a:rPr lang="en-US" sz="4800" spc="-100" dirty="0">
                <a:ln w="3175">
                  <a:noFill/>
                </a:ln>
                <a:latin typeface="+mj-lt"/>
                <a:cs typeface="Segoe UI" pitchFamily="34" charset="0"/>
              </a:rPr>
              <a:t>VMs </a:t>
            </a:r>
            <a:r>
              <a:rPr lang="en-US" sz="4800" spc="-100" dirty="0">
                <a:ln w="3175">
                  <a:noFill/>
                </a:ln>
                <a:latin typeface="+mj-lt"/>
                <a:cs typeface="Segoe UI" pitchFamily="34" charset="0"/>
              </a:rPr>
              <a:t>can use Premium Storage- high-performance, low-latency </a:t>
            </a:r>
            <a:r>
              <a:rPr lang="en-US" sz="4800" spc="-100" dirty="0" smtClean="0">
                <a:ln w="3175">
                  <a:noFill/>
                </a:ln>
                <a:latin typeface="+mj-lt"/>
                <a:cs typeface="Segoe UI" pitchFamily="34" charset="0"/>
              </a:rPr>
              <a:t>storage.</a:t>
            </a:r>
            <a:endParaRPr lang="en-US" sz="4800" spc="-100" dirty="0">
              <a:ln w="3175">
                <a:noFill/>
              </a:ln>
              <a:latin typeface="+mj-lt"/>
              <a:cs typeface="Segoe UI" pitchFamily="34" charset="0"/>
            </a:endParaRP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a:t>
            </a:r>
            <a:r>
              <a:rPr lang="en-US" sz="4800" spc="-100" dirty="0">
                <a:ln w="3175">
                  <a:noFill/>
                </a:ln>
                <a:solidFill>
                  <a:schemeClr val="tx1"/>
                </a:solidFill>
                <a:cs typeface="Segoe UI" pitchFamily="34" charset="0"/>
              </a:rPr>
              <a:t>S-series </a:t>
            </a:r>
            <a:r>
              <a:rPr lang="en-US" sz="4800" spc="-100" dirty="0">
                <a:ln w="3175">
                  <a:noFill/>
                </a:ln>
                <a:solidFill>
                  <a:schemeClr val="tx1"/>
                </a:solidFill>
                <a:cs typeface="Segoe UI" pitchFamily="34" charset="0"/>
              </a:rPr>
              <a:t>VMs </a:t>
            </a:r>
            <a:r>
              <a:rPr lang="en-US" sz="4800" spc="-100" dirty="0">
                <a:ln w="3175">
                  <a:noFill/>
                </a:ln>
                <a:solidFill>
                  <a:schemeClr val="tx1"/>
                </a:solidFill>
                <a:cs typeface="Segoe UI" pitchFamily="34" charset="0"/>
              </a:rPr>
              <a:t>, Godzilla ++ (Premium </a:t>
            </a:r>
            <a:r>
              <a:rPr lang="en-US" sz="4800" spc="-100" dirty="0">
                <a:ln w="3175">
                  <a:noFill/>
                </a:ln>
                <a:solidFill>
                  <a:schemeClr val="tx1"/>
                </a:solidFill>
                <a:cs typeface="Segoe UI" pitchFamily="34" charset="0"/>
              </a:rPr>
              <a:t>Storage- high-performance, low-latency storage for I/O intensive workloads</a:t>
            </a:r>
            <a:r>
              <a:rPr lang="en-US" sz="4800" spc="-100" dirty="0">
                <a:ln w="3175">
                  <a:noFill/>
                </a:ln>
                <a:solidFill>
                  <a:schemeClr val="tx1"/>
                </a:solidFill>
                <a:cs typeface="Segoe UI" pitchFamily="34" charset="0"/>
              </a:rPr>
              <a:t>.)</a:t>
            </a:r>
            <a:endParaRPr lang="en-US" sz="4800" spc="-100" dirty="0">
              <a:ln w="3175">
                <a:noFill/>
              </a:ln>
              <a:solidFill>
                <a:schemeClr val="tx1"/>
              </a:solidFill>
              <a:cs typeface="Segoe UI" pitchFamily="34" charset="0"/>
            </a:endParaRP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smtClean="0">
                <a:solidFill>
                  <a:schemeClr val="accent6">
                    <a:lumMod val="60000"/>
                    <a:lumOff val="40000"/>
                  </a:schemeClr>
                </a:solidFill>
              </a:rPr>
              <a:t>NEW</a:t>
            </a:r>
            <a:r>
              <a:rPr lang="en-US" dirty="0">
                <a:solidFill>
                  <a:schemeClr val="accent6">
                    <a:lumMod val="60000"/>
                    <a:lumOff val="40000"/>
                  </a:schemeClr>
                </a:solidFill>
              </a:rPr>
              <a:t>:</a:t>
            </a:r>
            <a:r>
              <a:rPr lang="en-US" dirty="0" smtClean="0"/>
              <a:t> VM </a:t>
            </a:r>
            <a:r>
              <a:rPr lang="en-US" dirty="0" smtClean="0"/>
              <a:t>Scale </a:t>
            </a:r>
            <a:r>
              <a:rPr lang="en-US" dirty="0" smtClean="0"/>
              <a:t>Sets</a:t>
            </a:r>
            <a:endParaRPr lang="en-US" dirty="0"/>
          </a:p>
        </p:txBody>
      </p:sp>
    </p:spTree>
    <p:extLst>
      <p:ext uri="{BB962C8B-B14F-4D97-AF65-F5344CB8AC3E}">
        <p14:creationId xmlns:p14="http://schemas.microsoft.com/office/powerpoint/2010/main" val="4482111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t>
            </a:r>
            <a:endParaRPr lang="en-US" dirty="0"/>
          </a:p>
        </p:txBody>
      </p:sp>
      <p:sp>
        <p:nvSpPr>
          <p:cNvPr id="4" name="Content Placeholder 3"/>
          <p:cNvSpPr>
            <a:spLocks noGrp="1"/>
          </p:cNvSpPr>
          <p:nvPr>
            <p:ph sz="quarter" idx="10"/>
          </p:nvPr>
        </p:nvSpPr>
        <p:spPr>
          <a:xfrm>
            <a:off x="355375" y="1757624"/>
            <a:ext cx="11542503" cy="4124206"/>
          </a:xfrm>
        </p:spPr>
        <p:txBody>
          <a:bodyPr/>
          <a:lstStyle/>
          <a:p>
            <a:r>
              <a:rPr lang="en-US" dirty="0" smtClean="0"/>
              <a:t>“Next-Generation Worker Role”</a:t>
            </a:r>
          </a:p>
          <a:p>
            <a:r>
              <a:rPr lang="en-US" dirty="0" smtClean="0"/>
              <a:t>Supports Windows, Linux, and custom images</a:t>
            </a:r>
          </a:p>
          <a:p>
            <a:r>
              <a:rPr lang="en-US" dirty="0" smtClean="0"/>
              <a:t>Stateless and persistent disks</a:t>
            </a:r>
          </a:p>
          <a:p>
            <a:r>
              <a:rPr lang="en-US" dirty="0" smtClean="0"/>
              <a:t>Image-based OS patching</a:t>
            </a:r>
          </a:p>
          <a:p>
            <a:r>
              <a:rPr lang="en-US" dirty="0" smtClean="0"/>
              <a:t>Ideal for clusters</a:t>
            </a:r>
          </a:p>
          <a:p>
            <a:endParaRPr lang="en-US" dirty="0"/>
          </a:p>
        </p:txBody>
      </p:sp>
      <p:sp>
        <p:nvSpPr>
          <p:cNvPr id="2" name="TextBox 1"/>
          <p:cNvSpPr txBox="1"/>
          <p:nvPr/>
        </p:nvSpPr>
        <p:spPr>
          <a:xfrm>
            <a:off x="268288" y="413657"/>
            <a:ext cx="9790112" cy="1028551"/>
          </a:xfrm>
          <a:prstGeom prst="rect">
            <a:avLst/>
          </a:prstGeom>
          <a:noFill/>
        </p:spPr>
        <p:txBody>
          <a:bodyPr wrap="square" lIns="182880" tIns="146304" rIns="182880" bIns="146304" rtlCol="0">
            <a:spAutoFit/>
          </a:bodyPr>
          <a:lstStyle/>
          <a:p>
            <a:pPr>
              <a:lnSpc>
                <a:spcPct val="90000"/>
              </a:lnSpc>
              <a:spcAft>
                <a:spcPts val="600"/>
              </a:spcAft>
            </a:pPr>
            <a:r>
              <a:rPr lang="en-US" sz="5293" spc="-100" dirty="0">
                <a:ln w="3175">
                  <a:noFill/>
                </a:ln>
                <a:solidFill>
                  <a:srgbClr val="FFFFFF"/>
                </a:solidFill>
                <a:latin typeface="Segoe UI Light"/>
                <a:cs typeface="Segoe UI" pitchFamily="34" charset="0"/>
              </a:rPr>
              <a:t>Virtual Machine Scale Sets</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47850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smtClean="0">
                <a:solidFill>
                  <a:schemeClr val="accent6">
                    <a:lumMod val="60000"/>
                    <a:lumOff val="40000"/>
                  </a:schemeClr>
                </a:solidFill>
              </a:rPr>
              <a:t>NEW: </a:t>
            </a:r>
            <a:r>
              <a:rPr lang="en-US" dirty="0" smtClean="0"/>
              <a:t>Application Gateway</a:t>
            </a:r>
            <a:endParaRPr lang="en-US" dirty="0"/>
          </a:p>
        </p:txBody>
      </p:sp>
    </p:spTree>
    <p:extLst>
      <p:ext uri="{BB962C8B-B14F-4D97-AF65-F5344CB8AC3E}">
        <p14:creationId xmlns:p14="http://schemas.microsoft.com/office/powerpoint/2010/main" val="31407578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Application Gateway</a:t>
            </a:r>
            <a:endParaRPr lang="en-US" dirty="0"/>
          </a:p>
        </p:txBody>
      </p:sp>
      <p:sp>
        <p:nvSpPr>
          <p:cNvPr id="4" name="Content Placeholder 3"/>
          <p:cNvSpPr>
            <a:spLocks noGrp="1"/>
          </p:cNvSpPr>
          <p:nvPr>
            <p:ph sz="quarter" idx="10"/>
          </p:nvPr>
        </p:nvSpPr>
        <p:spPr>
          <a:xfrm>
            <a:off x="268289" y="1388066"/>
            <a:ext cx="5603605" cy="4969935"/>
          </a:xfrm>
        </p:spPr>
        <p:txBody>
          <a:bodyPr/>
          <a:lstStyle/>
          <a:p>
            <a:r>
              <a:rPr lang="en-US" dirty="0" smtClean="0"/>
              <a:t>Azure-managed, first party virtual appliances</a:t>
            </a:r>
          </a:p>
          <a:p>
            <a:r>
              <a:rPr lang="en-US" dirty="0" smtClean="0"/>
              <a:t>HTTP routing based on app-level policies</a:t>
            </a:r>
          </a:p>
          <a:p>
            <a:pPr lvl="2"/>
            <a:r>
              <a:rPr lang="en-US" dirty="0" smtClean="0"/>
              <a:t>Cookies affinity</a:t>
            </a:r>
          </a:p>
          <a:p>
            <a:pPr lvl="2"/>
            <a:r>
              <a:rPr lang="en-US" dirty="0" smtClean="0"/>
              <a:t>URL hash</a:t>
            </a:r>
          </a:p>
          <a:p>
            <a:r>
              <a:rPr lang="en-US" dirty="0" smtClean="0"/>
              <a:t>SSL termination and caching</a:t>
            </a:r>
            <a:endParaRPr lang="en-US" dirty="0"/>
          </a:p>
        </p:txBody>
      </p:sp>
      <p:pic>
        <p:nvPicPr>
          <p:cNvPr id="6" name="Content Placeholder 5"/>
          <p:cNvPicPr>
            <a:picLocks noGrp="1" noChangeAspect="1"/>
          </p:cNvPicPr>
          <p:nvPr>
            <p:ph sz="quarter" idx="11"/>
          </p:nvPr>
        </p:nvPicPr>
        <p:blipFill>
          <a:blip r:embed="rId3"/>
          <a:stretch>
            <a:fillRect/>
          </a:stretch>
        </p:blipFill>
        <p:spPr>
          <a:xfrm>
            <a:off x="5946596" y="1612806"/>
            <a:ext cx="6035123" cy="4206660"/>
          </a:xfrm>
          <a:prstGeom prst="rect">
            <a:avLst/>
          </a:prstGeom>
        </p:spPr>
      </p:pic>
    </p:spTree>
    <p:extLst>
      <p:ext uri="{BB962C8B-B14F-4D97-AF65-F5344CB8AC3E}">
        <p14:creationId xmlns:p14="http://schemas.microsoft.com/office/powerpoint/2010/main" val="22593453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smtClean="0"/>
              <a:t>VMs + Containers</a:t>
            </a:r>
            <a:endParaRPr lang="en-US" dirty="0"/>
          </a:p>
        </p:txBody>
      </p:sp>
    </p:spTree>
    <p:extLst>
      <p:ext uri="{BB962C8B-B14F-4D97-AF65-F5344CB8AC3E}">
        <p14:creationId xmlns:p14="http://schemas.microsoft.com/office/powerpoint/2010/main" val="29406612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Containers</a:t>
            </a:r>
            <a:endParaRPr lang="en-US" dirty="0"/>
          </a:p>
        </p:txBody>
      </p:sp>
      <p:sp>
        <p:nvSpPr>
          <p:cNvPr id="4" name="Content Placeholder 3"/>
          <p:cNvSpPr>
            <a:spLocks noGrp="1"/>
          </p:cNvSpPr>
          <p:nvPr>
            <p:ph sz="quarter" idx="10"/>
          </p:nvPr>
        </p:nvSpPr>
        <p:spPr>
          <a:xfrm>
            <a:off x="268290" y="1398397"/>
            <a:ext cx="5884860" cy="4983353"/>
          </a:xfrm>
        </p:spPr>
        <p:txBody>
          <a:bodyPr>
            <a:normAutofit fontScale="77500" lnSpcReduction="20000"/>
          </a:bodyPr>
          <a:lstStyle/>
          <a:p>
            <a:r>
              <a:rPr lang="en-US" dirty="0" smtClean="0"/>
              <a:t>What are they?</a:t>
            </a:r>
          </a:p>
          <a:p>
            <a:pPr lvl="1"/>
            <a:r>
              <a:rPr lang="en-US" dirty="0" smtClean="0"/>
              <a:t>Unit of deployment</a:t>
            </a:r>
          </a:p>
          <a:p>
            <a:pPr lvl="1"/>
            <a:r>
              <a:rPr lang="en-US" dirty="0" smtClean="0"/>
              <a:t>Isolated environment</a:t>
            </a:r>
          </a:p>
          <a:p>
            <a:pPr lvl="1"/>
            <a:r>
              <a:rPr lang="en-US" dirty="0" smtClean="0"/>
              <a:t>Isolated collection of resources</a:t>
            </a:r>
          </a:p>
          <a:p>
            <a:pPr lvl="1"/>
            <a:endParaRPr lang="en-US" dirty="0"/>
          </a:p>
          <a:p>
            <a:r>
              <a:rPr lang="en-US" dirty="0" smtClean="0"/>
              <a:t>What are the benefits?</a:t>
            </a:r>
          </a:p>
          <a:p>
            <a:pPr lvl="1"/>
            <a:r>
              <a:rPr lang="en-US" dirty="0" smtClean="0"/>
              <a:t>Instant startup</a:t>
            </a:r>
          </a:p>
          <a:p>
            <a:pPr lvl="1"/>
            <a:r>
              <a:rPr lang="en-US" dirty="0" smtClean="0"/>
              <a:t>Repeatable and reliable execution</a:t>
            </a:r>
          </a:p>
          <a:p>
            <a:endParaRPr lang="en-US" dirty="0" smtClean="0"/>
          </a:p>
          <a:p>
            <a:r>
              <a:rPr lang="en-US" dirty="0" smtClean="0"/>
              <a:t>Scenarios</a:t>
            </a:r>
          </a:p>
          <a:p>
            <a:pPr lvl="1"/>
            <a:r>
              <a:rPr lang="en-US" dirty="0" smtClean="0"/>
              <a:t>Dev/Test</a:t>
            </a:r>
          </a:p>
          <a:p>
            <a:pPr lvl="1"/>
            <a:r>
              <a:rPr lang="en-US" dirty="0" smtClean="0"/>
              <a:t>Great for micro-services</a:t>
            </a:r>
          </a:p>
        </p:txBody>
      </p:sp>
      <p:grpSp>
        <p:nvGrpSpPr>
          <p:cNvPr id="32" name="Group 31"/>
          <p:cNvGrpSpPr/>
          <p:nvPr/>
        </p:nvGrpSpPr>
        <p:grpSpPr>
          <a:xfrm>
            <a:off x="6306896" y="4196601"/>
            <a:ext cx="5998638" cy="2054049"/>
            <a:chOff x="6306896" y="4196601"/>
            <a:chExt cx="5998638" cy="2054049"/>
          </a:xfrm>
        </p:grpSpPr>
        <p:sp>
          <p:nvSpPr>
            <p:cNvPr id="5" name="Rectangle 4"/>
            <p:cNvSpPr/>
            <p:nvPr/>
          </p:nvSpPr>
          <p:spPr bwMode="auto">
            <a:xfrm>
              <a:off x="6306896" y="5884890"/>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ea typeface="Segoe UI" pitchFamily="34" charset="0"/>
                  <a:cs typeface="Segoe UI" pitchFamily="34" charset="0"/>
                </a:rPr>
                <a:t>Physical Server</a:t>
              </a:r>
            </a:p>
          </p:txBody>
        </p:sp>
        <p:sp>
          <p:nvSpPr>
            <p:cNvPr id="6" name="Rectangle 5"/>
            <p:cNvSpPr/>
            <p:nvPr/>
          </p:nvSpPr>
          <p:spPr bwMode="auto">
            <a:xfrm>
              <a:off x="6306897" y="5446114"/>
              <a:ext cx="4245316"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ea typeface="Segoe UI" pitchFamily="34" charset="0"/>
                  <a:cs typeface="Segoe UI" pitchFamily="34" charset="0"/>
                </a:rPr>
                <a:t>Host OS</a:t>
              </a:r>
            </a:p>
          </p:txBody>
        </p:sp>
        <p:sp>
          <p:nvSpPr>
            <p:cNvPr id="7" name="Rectangle 6"/>
            <p:cNvSpPr/>
            <p:nvPr/>
          </p:nvSpPr>
          <p:spPr bwMode="auto">
            <a:xfrm>
              <a:off x="6306896" y="4799558"/>
              <a:ext cx="1015217" cy="575095"/>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Container Manager</a:t>
              </a:r>
            </a:p>
          </p:txBody>
        </p:sp>
        <p:sp>
          <p:nvSpPr>
            <p:cNvPr id="8" name="Rectangle 7"/>
            <p:cNvSpPr/>
            <p:nvPr/>
          </p:nvSpPr>
          <p:spPr bwMode="auto">
            <a:xfrm>
              <a:off x="7375295" y="4806743"/>
              <a:ext cx="126649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Framework</a:t>
              </a:r>
            </a:p>
          </p:txBody>
        </p:sp>
        <p:sp>
          <p:nvSpPr>
            <p:cNvPr id="9" name="Rectangle 8"/>
            <p:cNvSpPr/>
            <p:nvPr/>
          </p:nvSpPr>
          <p:spPr bwMode="auto">
            <a:xfrm>
              <a:off x="7381130" y="4198733"/>
              <a:ext cx="630936"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a:t>
              </a:r>
            </a:p>
          </p:txBody>
        </p:sp>
        <p:sp>
          <p:nvSpPr>
            <p:cNvPr id="10" name="Rectangle 9"/>
            <p:cNvSpPr/>
            <p:nvPr/>
          </p:nvSpPr>
          <p:spPr bwMode="auto">
            <a:xfrm>
              <a:off x="8068161" y="4198733"/>
              <a:ext cx="580457"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a:t>
              </a:r>
            </a:p>
          </p:txBody>
        </p:sp>
        <p:sp>
          <p:nvSpPr>
            <p:cNvPr id="11" name="Rectangle 10"/>
            <p:cNvSpPr/>
            <p:nvPr/>
          </p:nvSpPr>
          <p:spPr bwMode="auto">
            <a:xfrm>
              <a:off x="8696889" y="4806743"/>
              <a:ext cx="1853405"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Framework</a:t>
              </a:r>
            </a:p>
          </p:txBody>
        </p:sp>
        <p:sp>
          <p:nvSpPr>
            <p:cNvPr id="12" name="Rectangle 11"/>
            <p:cNvSpPr/>
            <p:nvPr/>
          </p:nvSpPr>
          <p:spPr bwMode="auto">
            <a:xfrm>
              <a:off x="8696889" y="4198733"/>
              <a:ext cx="580458"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B</a:t>
              </a:r>
            </a:p>
          </p:txBody>
        </p:sp>
        <p:sp>
          <p:nvSpPr>
            <p:cNvPr id="13" name="Rectangle 12"/>
            <p:cNvSpPr/>
            <p:nvPr/>
          </p:nvSpPr>
          <p:spPr bwMode="auto">
            <a:xfrm>
              <a:off x="9332448" y="4196601"/>
              <a:ext cx="58045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B</a:t>
              </a:r>
            </a:p>
          </p:txBody>
        </p:sp>
        <p:sp>
          <p:nvSpPr>
            <p:cNvPr id="14" name="Rectangle 13"/>
            <p:cNvSpPr/>
            <p:nvPr/>
          </p:nvSpPr>
          <p:spPr bwMode="auto">
            <a:xfrm>
              <a:off x="9961177" y="4196601"/>
              <a:ext cx="58728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B</a:t>
              </a:r>
            </a:p>
          </p:txBody>
        </p:sp>
        <p:sp>
          <p:nvSpPr>
            <p:cNvPr id="15" name="Right Brace 14"/>
            <p:cNvSpPr/>
            <p:nvPr/>
          </p:nvSpPr>
          <p:spPr>
            <a:xfrm>
              <a:off x="10603565" y="4196601"/>
              <a:ext cx="264460" cy="602957"/>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10831733" y="4211847"/>
              <a:ext cx="1473801"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smtClean="0">
                  <a:ln>
                    <a:noFill/>
                  </a:ln>
                  <a:gradFill>
                    <a:gsLst>
                      <a:gs pos="2917">
                        <a:schemeClr val="tx1"/>
                      </a:gs>
                      <a:gs pos="30000">
                        <a:schemeClr val="tx1"/>
                      </a:gs>
                    </a:gsLst>
                    <a:lin ang="5400000" scaled="0"/>
                  </a:gradFill>
                  <a:effectLst/>
                  <a:uLnTx/>
                  <a:uFillTx/>
                </a:rPr>
                <a:t>Container</a:t>
              </a:r>
            </a:p>
          </p:txBody>
        </p:sp>
      </p:grpSp>
      <p:grpSp>
        <p:nvGrpSpPr>
          <p:cNvPr id="31" name="Group 30"/>
          <p:cNvGrpSpPr/>
          <p:nvPr/>
        </p:nvGrpSpPr>
        <p:grpSpPr>
          <a:xfrm>
            <a:off x="6273362" y="918104"/>
            <a:ext cx="5396872" cy="2486680"/>
            <a:chOff x="6273362" y="918104"/>
            <a:chExt cx="5396872" cy="2486680"/>
          </a:xfrm>
        </p:grpSpPr>
        <p:sp>
          <p:nvSpPr>
            <p:cNvPr id="17" name="Rectangle 16"/>
            <p:cNvSpPr/>
            <p:nvPr/>
          </p:nvSpPr>
          <p:spPr bwMode="auto">
            <a:xfrm>
              <a:off x="6289247" y="3039024"/>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ea typeface="Segoe UI" pitchFamily="34" charset="0"/>
                  <a:cs typeface="Segoe UI" pitchFamily="34" charset="0"/>
                </a:rPr>
                <a:t>Physical Server</a:t>
              </a:r>
            </a:p>
          </p:txBody>
        </p:sp>
        <p:sp>
          <p:nvSpPr>
            <p:cNvPr id="18" name="Rectangle 17"/>
            <p:cNvSpPr/>
            <p:nvPr/>
          </p:nvSpPr>
          <p:spPr bwMode="auto">
            <a:xfrm>
              <a:off x="6273362" y="2581893"/>
              <a:ext cx="4245317" cy="36576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ea typeface="Segoe UI" pitchFamily="34" charset="0"/>
                  <a:cs typeface="Segoe UI" pitchFamily="34" charset="0"/>
                </a:rPr>
                <a:t>Hypervisor</a:t>
              </a:r>
            </a:p>
          </p:txBody>
        </p:sp>
        <p:sp>
          <p:nvSpPr>
            <p:cNvPr id="19" name="Rectangle 18"/>
            <p:cNvSpPr/>
            <p:nvPr/>
          </p:nvSpPr>
          <p:spPr bwMode="auto">
            <a:xfrm>
              <a:off x="7353127"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Guest OS</a:t>
              </a:r>
            </a:p>
          </p:txBody>
        </p:sp>
        <p:sp>
          <p:nvSpPr>
            <p:cNvPr id="20" name="Rectangle 19"/>
            <p:cNvSpPr/>
            <p:nvPr/>
          </p:nvSpPr>
          <p:spPr bwMode="auto">
            <a:xfrm>
              <a:off x="8414826"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Guest OS</a:t>
              </a:r>
            </a:p>
          </p:txBody>
        </p:sp>
        <p:sp>
          <p:nvSpPr>
            <p:cNvPr id="21" name="Rectangle 20"/>
            <p:cNvSpPr/>
            <p:nvPr/>
          </p:nvSpPr>
          <p:spPr bwMode="auto">
            <a:xfrm>
              <a:off x="7352573" y="1535535"/>
              <a:ext cx="1031033"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ea typeface="Segoe UI" pitchFamily="34" charset="0"/>
                  <a:cs typeface="Segoe UI" pitchFamily="34" charset="0"/>
                </a:rPr>
                <a:t>Framework</a:t>
              </a:r>
            </a:p>
          </p:txBody>
        </p:sp>
        <p:sp>
          <p:nvSpPr>
            <p:cNvPr id="22" name="Rectangle 21"/>
            <p:cNvSpPr/>
            <p:nvPr/>
          </p:nvSpPr>
          <p:spPr bwMode="auto">
            <a:xfrm>
              <a:off x="8416471" y="1535535"/>
              <a:ext cx="102883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ea typeface="Segoe UI" pitchFamily="34" charset="0"/>
                  <a:cs typeface="Segoe UI" pitchFamily="34" charset="0"/>
                </a:rPr>
                <a:t>Framework</a:t>
              </a:r>
            </a:p>
          </p:txBody>
        </p:sp>
        <p:sp>
          <p:nvSpPr>
            <p:cNvPr id="23" name="Rectangle 22"/>
            <p:cNvSpPr/>
            <p:nvPr/>
          </p:nvSpPr>
          <p:spPr bwMode="auto">
            <a:xfrm>
              <a:off x="8416471" y="918104"/>
              <a:ext cx="1028834"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a:t>
              </a:r>
            </a:p>
          </p:txBody>
        </p:sp>
        <p:sp>
          <p:nvSpPr>
            <p:cNvPr id="24" name="Rectangle 23"/>
            <p:cNvSpPr/>
            <p:nvPr/>
          </p:nvSpPr>
          <p:spPr bwMode="auto">
            <a:xfrm>
              <a:off x="7352573" y="918104"/>
              <a:ext cx="1031033"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a:t>
              </a:r>
            </a:p>
          </p:txBody>
        </p:sp>
        <p:sp>
          <p:nvSpPr>
            <p:cNvPr id="25" name="Rectangle 24"/>
            <p:cNvSpPr/>
            <p:nvPr/>
          </p:nvSpPr>
          <p:spPr bwMode="auto">
            <a:xfrm>
              <a:off x="9476525" y="2137288"/>
              <a:ext cx="1062068"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Guest OS</a:t>
              </a:r>
            </a:p>
          </p:txBody>
        </p:sp>
        <p:sp>
          <p:nvSpPr>
            <p:cNvPr id="26" name="Rectangle 25"/>
            <p:cNvSpPr/>
            <p:nvPr/>
          </p:nvSpPr>
          <p:spPr bwMode="auto">
            <a:xfrm>
              <a:off x="9483658" y="1535535"/>
              <a:ext cx="1062068"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Framework</a:t>
              </a:r>
            </a:p>
          </p:txBody>
        </p:sp>
        <p:sp>
          <p:nvSpPr>
            <p:cNvPr id="27" name="Rectangle 26"/>
            <p:cNvSpPr/>
            <p:nvPr/>
          </p:nvSpPr>
          <p:spPr bwMode="auto">
            <a:xfrm>
              <a:off x="9483658" y="918104"/>
              <a:ext cx="1062068" cy="56946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ea typeface="Segoe UI" pitchFamily="34" charset="0"/>
                  <a:cs typeface="Segoe UI" pitchFamily="34" charset="0"/>
                </a:rPr>
                <a:t>B</a:t>
              </a:r>
            </a:p>
          </p:txBody>
        </p:sp>
        <p:sp>
          <p:nvSpPr>
            <p:cNvPr id="28" name="Right Brace 27"/>
            <p:cNvSpPr/>
            <p:nvPr/>
          </p:nvSpPr>
          <p:spPr>
            <a:xfrm>
              <a:off x="10569813" y="918104"/>
              <a:ext cx="298212" cy="1575216"/>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0911372" y="1419480"/>
              <a:ext cx="758862"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smtClean="0">
                  <a:ln>
                    <a:noFill/>
                  </a:ln>
                  <a:gradFill>
                    <a:gsLst>
                      <a:gs pos="2917">
                        <a:schemeClr val="tx1"/>
                      </a:gs>
                      <a:gs pos="30000">
                        <a:schemeClr val="tx1"/>
                      </a:gs>
                    </a:gsLst>
                    <a:lin ang="5400000" scaled="0"/>
                  </a:gradFill>
                  <a:effectLst/>
                  <a:uLnTx/>
                  <a:uFillTx/>
                </a:rPr>
                <a:t>VM</a:t>
              </a:r>
            </a:p>
          </p:txBody>
        </p:sp>
        <p:sp>
          <p:nvSpPr>
            <p:cNvPr id="30" name="Rectangle 29"/>
            <p:cNvSpPr/>
            <p:nvPr/>
          </p:nvSpPr>
          <p:spPr bwMode="auto">
            <a:xfrm>
              <a:off x="6273362"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ea typeface="Segoe UI" pitchFamily="34" charset="0"/>
                  <a:cs typeface="Segoe UI" pitchFamily="34" charset="0"/>
                </a:rPr>
                <a:t>Host OS</a:t>
              </a:r>
            </a:p>
          </p:txBody>
        </p:sp>
      </p:grpSp>
    </p:spTree>
    <p:extLst>
      <p:ext uri="{BB962C8B-B14F-4D97-AF65-F5344CB8AC3E}">
        <p14:creationId xmlns:p14="http://schemas.microsoft.com/office/powerpoint/2010/main" val="834723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Ecosystem via Docker</a:t>
            </a:r>
            <a:endParaRPr lang="en-US" dirty="0"/>
          </a:p>
        </p:txBody>
      </p:sp>
      <p:grpSp>
        <p:nvGrpSpPr>
          <p:cNvPr id="88" name="Group 87"/>
          <p:cNvGrpSpPr/>
          <p:nvPr/>
        </p:nvGrpSpPr>
        <p:grpSpPr>
          <a:xfrm>
            <a:off x="212062" y="1157361"/>
            <a:ext cx="3764984" cy="5063895"/>
            <a:chOff x="212062" y="1157361"/>
            <a:chExt cx="3764984" cy="5063895"/>
          </a:xfrm>
        </p:grpSpPr>
        <p:grpSp>
          <p:nvGrpSpPr>
            <p:cNvPr id="4" name="Group 3"/>
            <p:cNvGrpSpPr/>
            <p:nvPr/>
          </p:nvGrpSpPr>
          <p:grpSpPr>
            <a:xfrm>
              <a:off x="212062" y="1157361"/>
              <a:ext cx="3764984" cy="4556826"/>
              <a:chOff x="239358" y="1636150"/>
              <a:chExt cx="3764984" cy="4556826"/>
            </a:xfrm>
          </p:grpSpPr>
          <p:sp>
            <p:nvSpPr>
              <p:cNvPr id="5" name="Rectangle 4"/>
              <p:cNvSpPr/>
              <p:nvPr/>
            </p:nvSpPr>
            <p:spPr bwMode="auto">
              <a:xfrm>
                <a:off x="239358" y="1636150"/>
                <a:ext cx="3764984" cy="455682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lt1"/>
                    </a:solidFill>
                    <a:effectLst/>
                    <a:uLnTx/>
                    <a:uFillTx/>
                    <a:latin typeface="+mj-lt"/>
                  </a:rPr>
                  <a:t>Container Run-Time</a:t>
                </a:r>
              </a:p>
            </p:txBody>
          </p:sp>
          <p:pic>
            <p:nvPicPr>
              <p:cNvPr id="6"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993" y="2308469"/>
                <a:ext cx="2165714" cy="553043"/>
              </a:xfrm>
              <a:prstGeom prst="rect">
                <a:avLst/>
              </a:prstGeom>
              <a:ln>
                <a:noFill/>
              </a:ln>
            </p:spPr>
          </p:pic>
          <p:sp>
            <p:nvSpPr>
              <p:cNvPr id="7" name="Rectangle 29"/>
              <p:cNvSpPr/>
              <p:nvPr/>
            </p:nvSpPr>
            <p:spPr>
              <a:xfrm>
                <a:off x="924389" y="4250723"/>
                <a:ext cx="2394923" cy="50306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tIns="89642" rtlCol="0" anchor="t"/>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Linux</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pSp>
            <p:nvGrpSpPr>
              <p:cNvPr id="8" name="Group 7"/>
              <p:cNvGrpSpPr/>
              <p:nvPr/>
            </p:nvGrpSpPr>
            <p:grpSpPr>
              <a:xfrm>
                <a:off x="885334" y="2806526"/>
                <a:ext cx="2473032" cy="1381988"/>
                <a:chOff x="3703637" y="1744662"/>
                <a:chExt cx="5181600" cy="2895600"/>
              </a:xfrm>
            </p:grpSpPr>
            <p:sp>
              <p:nvSpPr>
                <p:cNvPr id="33" name="Rectangle 32"/>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ight Bracket 33"/>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5" name="Left Bracket 34"/>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2807930" y="3049308"/>
                <a:ext cx="357523" cy="896425"/>
                <a:chOff x="2807930" y="3049308"/>
                <a:chExt cx="357523" cy="896425"/>
              </a:xfrm>
            </p:grpSpPr>
            <p:cxnSp>
              <p:nvCxnSpPr>
                <p:cNvPr id="29" name="Straight Connector 28"/>
                <p:cNvCxnSpPr/>
                <p:nvPr/>
              </p:nvCxnSpPr>
              <p:spPr>
                <a:xfrm>
                  <a:off x="3165453"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46278"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27104"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07930"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070383" y="3049308"/>
                <a:ext cx="357524" cy="896425"/>
                <a:chOff x="5528956" y="2849562"/>
                <a:chExt cx="729385" cy="1828800"/>
              </a:xfrm>
            </p:grpSpPr>
            <p:cxnSp>
              <p:nvCxnSpPr>
                <p:cNvPr id="25" name="Straight Connector 24"/>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85334" y="4660998"/>
                <a:ext cx="2473032" cy="1381988"/>
                <a:chOff x="3703637" y="1744662"/>
                <a:chExt cx="5181600" cy="2895600"/>
              </a:xfrm>
            </p:grpSpPr>
            <p:sp>
              <p:nvSpPr>
                <p:cNvPr id="22" name="Rectangle 21"/>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ight Bracket 22"/>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24" name="Left Bracket 23"/>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2807930" y="4903780"/>
                <a:ext cx="357523" cy="896425"/>
                <a:chOff x="2807930" y="4903780"/>
                <a:chExt cx="357523" cy="896425"/>
              </a:xfrm>
            </p:grpSpPr>
            <p:cxnSp>
              <p:nvCxnSpPr>
                <p:cNvPr id="18" name="Straight Connector 17"/>
                <p:cNvCxnSpPr/>
                <p:nvPr/>
              </p:nvCxnSpPr>
              <p:spPr>
                <a:xfrm>
                  <a:off x="3165453"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6278"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27104"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7930"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70383" y="4903780"/>
                <a:ext cx="357524" cy="896425"/>
                <a:chOff x="5528956" y="2849562"/>
                <a:chExt cx="729385" cy="1828800"/>
              </a:xfrm>
            </p:grpSpPr>
            <p:cxnSp>
              <p:nvCxnSpPr>
                <p:cNvPr id="14" name="Straight Connector 13"/>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427679"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Docker API / Client</a:t>
              </a:r>
            </a:p>
          </p:txBody>
        </p:sp>
      </p:grpSp>
      <p:grpSp>
        <p:nvGrpSpPr>
          <p:cNvPr id="89" name="Group 88"/>
          <p:cNvGrpSpPr/>
          <p:nvPr/>
        </p:nvGrpSpPr>
        <p:grpSpPr>
          <a:xfrm>
            <a:off x="4186212" y="1157361"/>
            <a:ext cx="3764984" cy="5063895"/>
            <a:chOff x="4186212" y="1157361"/>
            <a:chExt cx="3764984" cy="5063895"/>
          </a:xfrm>
        </p:grpSpPr>
        <p:grpSp>
          <p:nvGrpSpPr>
            <p:cNvPr id="36" name="Group 35"/>
            <p:cNvGrpSpPr/>
            <p:nvPr/>
          </p:nvGrpSpPr>
          <p:grpSpPr>
            <a:xfrm>
              <a:off x="4186212" y="1157361"/>
              <a:ext cx="3764984" cy="4556826"/>
              <a:chOff x="4213508" y="1636150"/>
              <a:chExt cx="3764984" cy="4556826"/>
            </a:xfrm>
          </p:grpSpPr>
          <p:sp>
            <p:nvSpPr>
              <p:cNvPr id="37" name="Rectangle 36"/>
              <p:cNvSpPr/>
              <p:nvPr/>
            </p:nvSpPr>
            <p:spPr bwMode="auto">
              <a:xfrm>
                <a:off x="4213508" y="1636150"/>
                <a:ext cx="3764984" cy="4556826"/>
              </a:xfrm>
              <a:prstGeom prst="rect">
                <a:avLst/>
              </a:prstGeom>
              <a:solidFill>
                <a:schemeClr val="bg2">
                  <a:lumMod val="60000"/>
                  <a:lumOff val="40000"/>
                </a:schemeClr>
              </a:solidFill>
              <a:ln>
                <a:noFill/>
                <a:headEnd type="none" w="med" len="med"/>
                <a:tailEnd type="none" w="med" len="med"/>
              </a:ln>
              <a:effectLst/>
              <a:scene3d>
                <a:camera prst="orthographicFront">
                  <a:rot lat="0" lon="0" rev="0"/>
                </a:camera>
                <a:lightRig rig="twoPt" dir="tl"/>
              </a:scene3d>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Container Images</a:t>
                </a:r>
                <a:endParaRPr kumimoji="0" lang="en-US" sz="2000" b="0" i="0" u="none" strike="noStrike" kern="0" cap="none" spc="0" normalizeH="0" baseline="0" noProof="0" dirty="0">
                  <a:ln>
                    <a:noFill/>
                  </a:ln>
                  <a:solidFill>
                    <a:schemeClr val="tx1"/>
                  </a:solidFill>
                  <a:effectLst/>
                  <a:uLnTx/>
                  <a:uFillTx/>
                  <a:latin typeface="+mj-lt"/>
                </a:endParaRPr>
              </a:p>
            </p:txBody>
          </p:sp>
          <p:grpSp>
            <p:nvGrpSpPr>
              <p:cNvPr id="38" name="Group 37"/>
              <p:cNvGrpSpPr/>
              <p:nvPr/>
            </p:nvGrpSpPr>
            <p:grpSpPr>
              <a:xfrm>
                <a:off x="4669057" y="2436517"/>
                <a:ext cx="2473032" cy="1381988"/>
                <a:chOff x="3703637" y="1744662"/>
                <a:chExt cx="5181600" cy="2895600"/>
              </a:xfrm>
            </p:grpSpPr>
            <p:sp>
              <p:nvSpPr>
                <p:cNvPr id="64" name="Rectangle 63"/>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ight Bracket 64"/>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66" name="Left Bracket 65"/>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39" name="Group 38"/>
              <p:cNvGrpSpPr/>
              <p:nvPr/>
            </p:nvGrpSpPr>
            <p:grpSpPr>
              <a:xfrm>
                <a:off x="6591653" y="2679299"/>
                <a:ext cx="357523" cy="896425"/>
                <a:chOff x="6591653" y="2679299"/>
                <a:chExt cx="357523" cy="896425"/>
              </a:xfrm>
            </p:grpSpPr>
            <p:cxnSp>
              <p:nvCxnSpPr>
                <p:cNvPr id="60" name="Straight Connector 59"/>
                <p:cNvCxnSpPr/>
                <p:nvPr/>
              </p:nvCxnSpPr>
              <p:spPr>
                <a:xfrm>
                  <a:off x="6949176"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30001"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710827"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91653"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854106" y="2679299"/>
                <a:ext cx="357524" cy="896425"/>
                <a:chOff x="5528956" y="2849562"/>
                <a:chExt cx="729385" cy="1828800"/>
              </a:xfrm>
            </p:grpSpPr>
            <p:cxnSp>
              <p:nvCxnSpPr>
                <p:cNvPr id="56" name="Straight Connector 55"/>
                <p:cNvCxnSpPr/>
                <p:nvPr/>
              </p:nvCxnSpPr>
              <p:spPr>
                <a:xfrm>
                  <a:off x="6258341"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15212"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772084"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28956"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bwMode="auto">
              <a:xfrm>
                <a:off x="5985838" y="3307407"/>
                <a:ext cx="1537104" cy="2586761"/>
              </a:xfrm>
              <a:prstGeom prst="roundRect">
                <a:avLst/>
              </a:prstGeom>
              <a:solidFill>
                <a:srgbClr val="8D6EFF"/>
              </a:solidFill>
              <a:ln w="38100">
                <a:solidFill>
                  <a:schemeClr val="tx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6097426" y="4999853"/>
                <a:ext cx="1313928" cy="670209"/>
                <a:chOff x="6413313" y="5079710"/>
                <a:chExt cx="1340275" cy="683648"/>
              </a:xfrm>
            </p:grpSpPr>
            <p:grpSp>
              <p:nvGrpSpPr>
                <p:cNvPr id="51" name="Group 50"/>
                <p:cNvGrpSpPr/>
                <p:nvPr/>
              </p:nvGrpSpPr>
              <p:grpSpPr>
                <a:xfrm>
                  <a:off x="6413313" y="5079710"/>
                  <a:ext cx="1340275" cy="683648"/>
                  <a:chOff x="8290275" y="-860394"/>
                  <a:chExt cx="1340275" cy="683648"/>
                </a:xfrm>
              </p:grpSpPr>
              <p:sp>
                <p:nvSpPr>
                  <p:cNvPr id="53" name="Left Bracket 52"/>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54" name="Rectangle 53"/>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5" name="Left Bracket 54"/>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52"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9723" y="5220795"/>
                  <a:ext cx="1283865" cy="434607"/>
                </a:xfrm>
                <a:prstGeom prst="rect">
                  <a:avLst/>
                </a:prstGeom>
              </p:spPr>
            </p:pic>
          </p:grpSp>
          <p:grpSp>
            <p:nvGrpSpPr>
              <p:cNvPr id="43" name="Group 42"/>
              <p:cNvGrpSpPr/>
              <p:nvPr/>
            </p:nvGrpSpPr>
            <p:grpSpPr>
              <a:xfrm>
                <a:off x="6097426" y="4232528"/>
                <a:ext cx="1313928" cy="670209"/>
                <a:chOff x="8290275" y="-860394"/>
                <a:chExt cx="1340275" cy="683648"/>
              </a:xfrm>
            </p:grpSpPr>
            <p:sp>
              <p:nvSpPr>
                <p:cNvPr id="48" name="Left Bracket 47"/>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9" name="Rectangle 48"/>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0" name="Left Bracket 49"/>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6097426" y="3510390"/>
                <a:ext cx="1313928" cy="670209"/>
                <a:chOff x="6953187" y="-841261"/>
                <a:chExt cx="1340275" cy="683648"/>
              </a:xfrm>
            </p:grpSpPr>
            <p:sp>
              <p:nvSpPr>
                <p:cNvPr id="45" name="Left Bracket 44"/>
                <p:cNvSpPr/>
                <p:nvPr/>
              </p:nvSpPr>
              <p:spPr>
                <a:xfrm>
                  <a:off x="695318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6" name="Rectangle 45"/>
                <p:cNvSpPr/>
                <p:nvPr/>
              </p:nvSpPr>
              <p:spPr bwMode="auto">
                <a:xfrm>
                  <a:off x="6997850" y="-801046"/>
                  <a:ext cx="1253567" cy="60321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7" name="Left Bracket 46"/>
                <p:cNvSpPr/>
                <p:nvPr/>
              </p:nvSpPr>
              <p:spPr>
                <a:xfrm rot="10800000">
                  <a:off x="819317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sp>
          <p:nvSpPr>
            <p:cNvPr id="86" name="TextBox 85"/>
            <p:cNvSpPr txBox="1"/>
            <p:nvPr/>
          </p:nvSpPr>
          <p:spPr>
            <a:xfrm>
              <a:off x="4211402"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Docker images</a:t>
              </a:r>
            </a:p>
          </p:txBody>
        </p:sp>
      </p:grpSp>
      <p:grpSp>
        <p:nvGrpSpPr>
          <p:cNvPr id="90" name="Group 89"/>
          <p:cNvGrpSpPr/>
          <p:nvPr/>
        </p:nvGrpSpPr>
        <p:grpSpPr>
          <a:xfrm>
            <a:off x="8160362" y="1157361"/>
            <a:ext cx="3764984" cy="5473238"/>
            <a:chOff x="8160362" y="1157361"/>
            <a:chExt cx="3764984" cy="5473238"/>
          </a:xfrm>
        </p:grpSpPr>
        <p:grpSp>
          <p:nvGrpSpPr>
            <p:cNvPr id="67" name="Group 66"/>
            <p:cNvGrpSpPr/>
            <p:nvPr/>
          </p:nvGrpSpPr>
          <p:grpSpPr>
            <a:xfrm>
              <a:off x="8160362" y="1157361"/>
              <a:ext cx="3764984" cy="4556826"/>
              <a:chOff x="8187658" y="1636150"/>
              <a:chExt cx="3764984" cy="4556826"/>
            </a:xfrm>
          </p:grpSpPr>
          <p:sp>
            <p:nvSpPr>
              <p:cNvPr id="68" name="Rectangle 67"/>
              <p:cNvSpPr/>
              <p:nvPr/>
            </p:nvSpPr>
            <p:spPr bwMode="auto">
              <a:xfrm>
                <a:off x="8187658" y="1636150"/>
                <a:ext cx="3764984" cy="4556826"/>
              </a:xfrm>
              <a:prstGeom prst="rect">
                <a:avLst/>
              </a:prstGeom>
              <a:solidFill>
                <a:schemeClr val="accent5">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Image Repository</a:t>
                </a:r>
                <a:endParaRPr kumimoji="0" lang="en-US" sz="2000" b="0" i="0" u="none" strike="noStrike" kern="0" cap="none" spc="0" normalizeH="0" baseline="0" noProof="0" dirty="0">
                  <a:ln>
                    <a:noFill/>
                  </a:ln>
                  <a:solidFill>
                    <a:schemeClr val="tx1"/>
                  </a:solidFill>
                  <a:effectLst/>
                  <a:uLnTx/>
                  <a:uFillTx/>
                  <a:latin typeface="+mj-lt"/>
                </a:endParaRPr>
              </a:p>
            </p:txBody>
          </p:sp>
          <p:sp>
            <p:nvSpPr>
              <p:cNvPr id="69" name="Rectangle 68"/>
              <p:cNvSpPr/>
              <p:nvPr/>
            </p:nvSpPr>
            <p:spPr bwMode="auto">
              <a:xfrm>
                <a:off x="9104497" y="2338071"/>
                <a:ext cx="2798064" cy="3685032"/>
              </a:xfrm>
              <a:prstGeom prst="rect">
                <a:avLst/>
              </a:prstGeom>
              <a:gradFill flip="none" rotWithShape="1">
                <a:gsLst>
                  <a:gs pos="11000">
                    <a:srgbClr val="FFFFFF">
                      <a:alpha val="33000"/>
                    </a:srgbClr>
                  </a:gs>
                  <a:gs pos="100000">
                    <a:srgbClr val="FFFFFF">
                      <a:alpha val="0"/>
                    </a:srgbClr>
                  </a:gs>
                </a:gsLst>
                <a:path path="shap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smtClean="0">
                  <a:ln>
                    <a:noFill/>
                  </a:ln>
                  <a:solidFill>
                    <a:schemeClr val="bg1"/>
                  </a:solidFill>
                  <a:effectLst/>
                  <a:uLnTx/>
                  <a:uFillTx/>
                  <a:ea typeface="Segoe UI" pitchFamily="34" charset="0"/>
                  <a:cs typeface="Segoe UI" pitchFamily="34" charset="0"/>
                </a:endParaRPr>
              </a:p>
            </p:txBody>
          </p:sp>
          <p:pic>
            <p:nvPicPr>
              <p:cNvPr id="70" name="Picture 69"/>
              <p:cNvPicPr>
                <a:picLocks noChangeAspect="1"/>
              </p:cNvPicPr>
              <p:nvPr/>
            </p:nvPicPr>
            <p:blipFill>
              <a:blip r:embed="rId5"/>
              <a:stretch>
                <a:fillRect/>
              </a:stretch>
            </p:blipFill>
            <p:spPr>
              <a:xfrm>
                <a:off x="9103628" y="2337384"/>
                <a:ext cx="2799803" cy="3686407"/>
              </a:xfrm>
              <a:prstGeom prst="rect">
                <a:avLst/>
              </a:prstGeom>
            </p:spPr>
          </p:pic>
          <p:sp>
            <p:nvSpPr>
              <p:cNvPr id="71" name="Rounded Rectangle 70"/>
              <p:cNvSpPr/>
              <p:nvPr/>
            </p:nvSpPr>
            <p:spPr bwMode="auto">
              <a:xfrm>
                <a:off x="8535498" y="3181895"/>
                <a:ext cx="1756818" cy="2840790"/>
              </a:xfrm>
              <a:prstGeom prst="roundRect">
                <a:avLst/>
              </a:prstGeom>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endParaRPr kumimoji="0" lang="en-US" sz="1800" b="1" i="0" u="none" strike="noStrike" kern="0" cap="none" spc="0" normalizeH="0" baseline="0" noProof="0" dirty="0">
                  <a:ln>
                    <a:noFill/>
                  </a:ln>
                  <a:solidFill>
                    <a:schemeClr val="bg1"/>
                  </a:solidFill>
                  <a:effectLst/>
                  <a:uLnTx/>
                  <a:uFillTx/>
                </a:endParaRPr>
              </a:p>
            </p:txBody>
          </p:sp>
          <p:grpSp>
            <p:nvGrpSpPr>
              <p:cNvPr id="72" name="Group 71"/>
              <p:cNvGrpSpPr/>
              <p:nvPr/>
            </p:nvGrpSpPr>
            <p:grpSpPr>
              <a:xfrm>
                <a:off x="8746712" y="3510379"/>
                <a:ext cx="1313928" cy="670209"/>
                <a:chOff x="8290275" y="-860394"/>
                <a:chExt cx="1340275" cy="683648"/>
              </a:xfrm>
            </p:grpSpPr>
            <p:sp>
              <p:nvSpPr>
                <p:cNvPr id="82" name="Left Bracket 81"/>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3" name="Rectangle 82"/>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4" name="Left Bracket 83"/>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3" name="Group 72"/>
              <p:cNvGrpSpPr/>
              <p:nvPr/>
            </p:nvGrpSpPr>
            <p:grpSpPr>
              <a:xfrm>
                <a:off x="8747995" y="4297665"/>
                <a:ext cx="1313928" cy="670209"/>
                <a:chOff x="8290275" y="-860394"/>
                <a:chExt cx="1340275" cy="683648"/>
              </a:xfrm>
            </p:grpSpPr>
            <p:sp>
              <p:nvSpPr>
                <p:cNvPr id="79" name="Left Bracket 78"/>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0" name="Rectangle 79"/>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1" name="Left Bracket 80"/>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4" name="Group 73"/>
              <p:cNvGrpSpPr/>
              <p:nvPr/>
            </p:nvGrpSpPr>
            <p:grpSpPr>
              <a:xfrm>
                <a:off x="8738555" y="5138165"/>
                <a:ext cx="1313928" cy="670209"/>
                <a:chOff x="8290275" y="-860394"/>
                <a:chExt cx="1340275" cy="683648"/>
              </a:xfrm>
            </p:grpSpPr>
            <p:sp>
              <p:nvSpPr>
                <p:cNvPr id="76" name="Left Bracket 75"/>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77" name="Rectangle 76"/>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78" name="Left Bracket 77"/>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8555" y="5268943"/>
                <a:ext cx="1313928" cy="477445"/>
              </a:xfrm>
              <a:prstGeom prst="rect">
                <a:avLst/>
              </a:prstGeom>
            </p:spPr>
          </p:pic>
        </p:grpSp>
        <p:sp>
          <p:nvSpPr>
            <p:cNvPr id="87" name="TextBox 86"/>
            <p:cNvSpPr txBox="1"/>
            <p:nvPr/>
          </p:nvSpPr>
          <p:spPr>
            <a:xfrm>
              <a:off x="8309155" y="5593392"/>
              <a:ext cx="3333750"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Docker Hub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(trusted repositories)</a:t>
              </a:r>
            </a:p>
          </p:txBody>
        </p:sp>
      </p:grpSp>
    </p:spTree>
    <p:extLst>
      <p:ext uri="{BB962C8B-B14F-4D97-AF65-F5344CB8AC3E}">
        <p14:creationId xmlns:p14="http://schemas.microsoft.com/office/powerpoint/2010/main" val="1970966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smtClean="0"/>
              <a:t>Installable components to customize VM instances</a:t>
            </a:r>
          </a:p>
          <a:p>
            <a:r>
              <a:rPr lang="en-US" sz="2800" dirty="0" smtClean="0"/>
              <a:t>Enable various DevOps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smtClean="0"/>
              <a:t>Linux on the</a:t>
            </a:r>
          </a:p>
          <a:p>
            <a:pPr marL="0" indent="0">
              <a:buNone/>
            </a:pPr>
            <a:r>
              <a:rPr lang="en-US" sz="4800" dirty="0" smtClean="0"/>
              <a:t>Microsoft Cloud Platform</a:t>
            </a:r>
            <a:endParaRPr lang="en-US" sz="4800" dirty="0"/>
          </a:p>
        </p:txBody>
      </p:sp>
    </p:spTree>
    <p:extLst>
      <p:ext uri="{BB962C8B-B14F-4D97-AF65-F5344CB8AC3E}">
        <p14:creationId xmlns:p14="http://schemas.microsoft.com/office/powerpoint/2010/main" val="19132422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161531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83"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a:t>
            </a:r>
            <a:r>
              <a:rPr lang="en-US" sz="3200" dirty="0" smtClean="0">
                <a:latin typeface="+mn-lt"/>
              </a:rPr>
              <a:t>3 </a:t>
            </a:r>
            <a:r>
              <a:rPr lang="en-US" sz="3200" dirty="0">
                <a:latin typeface="+mn-lt"/>
              </a:rPr>
              <a:t>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smtClean="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53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381300"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smtClean="0"/>
              <a:t>Hybrid Public/Private Cloud</a:t>
            </a:r>
          </a:p>
          <a:p>
            <a:pPr marL="457200" lvl="1" indent="0">
              <a:buNone/>
            </a:pPr>
            <a:r>
              <a:rPr lang="en-US" dirty="0" smtClean="0"/>
              <a:t>Enterprise app in Microsoft Azure</a:t>
            </a:r>
            <a:r>
              <a:rPr lang="en-US" altLang="zh-CN" dirty="0" smtClean="0"/>
              <a:t> requiring connectivity to </a:t>
            </a:r>
            <a:r>
              <a:rPr lang="en-US" altLang="zh-CN" dirty="0" err="1" smtClean="0"/>
              <a:t>on-premise</a:t>
            </a:r>
            <a:r>
              <a:rPr lang="en-US" altLang="zh-CN" dirty="0" smtClean="0"/>
              <a:t> resources</a:t>
            </a:r>
            <a:endParaRPr lang="en-US" dirty="0" smtClean="0"/>
          </a:p>
          <a:p>
            <a:r>
              <a:rPr lang="en-US" sz="2800" dirty="0" smtClean="0"/>
              <a:t>Enterprise Identity and Access Control</a:t>
            </a:r>
          </a:p>
          <a:p>
            <a:pPr marL="457200" lvl="1" indent="0">
              <a:buNone/>
            </a:pPr>
            <a:r>
              <a:rPr lang="en-US" dirty="0" smtClean="0"/>
              <a:t>Manage identity and access control with </a:t>
            </a:r>
            <a:r>
              <a:rPr lang="en-US" dirty="0" err="1" smtClean="0"/>
              <a:t>on-premise</a:t>
            </a:r>
            <a:r>
              <a:rPr lang="en-US" dirty="0" smtClean="0"/>
              <a:t> resources (on-premises Active Directory)</a:t>
            </a:r>
          </a:p>
          <a:p>
            <a:r>
              <a:rPr lang="en-US" sz="2800" dirty="0" smtClean="0"/>
              <a:t>Monitoring and Management</a:t>
            </a:r>
          </a:p>
          <a:p>
            <a:pPr marL="457200" lvl="1" indent="0">
              <a:buNone/>
            </a:pPr>
            <a:r>
              <a:rPr lang="en-US" dirty="0" smtClean="0"/>
              <a:t>Remote monitoring and trouble-shooting of resources running in Azure</a:t>
            </a:r>
          </a:p>
          <a:p>
            <a:r>
              <a:rPr lang="en-US" sz="2800" dirty="0" smtClean="0"/>
              <a:t>Advanced Connectivity Requirements</a:t>
            </a:r>
          </a:p>
          <a:p>
            <a:pPr marL="457200" lvl="1" indent="0">
              <a:buNone/>
            </a:pPr>
            <a:r>
              <a:rPr lang="en-US"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a:t>
            </a:r>
            <a:r>
              <a:rPr lang="en-US" altLang="zh-CN" sz="2000" dirty="0" smtClean="0"/>
              <a:t>network</a:t>
            </a:r>
          </a:p>
          <a:p>
            <a:pPr marL="457200" lvl="1" indent="0">
              <a:buNone/>
            </a:pPr>
            <a:endParaRPr lang="en-US" altLang="zh-CN" sz="2000" dirty="0"/>
          </a:p>
          <a:p>
            <a:r>
              <a:rPr lang="en-US" altLang="zh-CN" sz="3200" dirty="0" smtClean="0"/>
              <a:t>Point-to-site</a:t>
            </a:r>
          </a:p>
          <a:p>
            <a:pPr marL="457200" lvl="1" indent="0">
              <a:buNone/>
            </a:pPr>
            <a:r>
              <a:rPr lang="en-US" altLang="zh-CN" sz="2000" dirty="0"/>
              <a:t>Create a secure connection via VPN to your virtual </a:t>
            </a:r>
            <a:r>
              <a:rPr lang="en-US" altLang="zh-CN" sz="2000" dirty="0" smtClean="0"/>
              <a:t>network</a:t>
            </a:r>
          </a:p>
          <a:p>
            <a:pPr marL="457200" lvl="1" indent="0">
              <a:buNone/>
            </a:pPr>
            <a:endParaRPr lang="en-US" altLang="zh-CN" sz="2000" dirty="0" smtClean="0"/>
          </a:p>
          <a:p>
            <a:r>
              <a:rPr lang="en-US" altLang="zh-CN" sz="3200" dirty="0" smtClean="0"/>
              <a:t>ExpressRoute</a:t>
            </a:r>
            <a:r>
              <a:rPr lang="en-US" altLang="zh-CN" sz="3200" baseline="30000" dirty="0" smtClean="0"/>
              <a:t>TM</a:t>
            </a:r>
          </a:p>
          <a:p>
            <a:pPr marL="457200" lvl="1" indent="0">
              <a:buNone/>
            </a:pPr>
            <a:r>
              <a:rPr lang="en-US" altLang="zh-CN" sz="2800" baseline="30000" dirty="0" smtClean="0"/>
              <a:t/>
            </a:r>
            <a:br>
              <a:rPr lang="en-US" altLang="zh-CN" sz="2800" baseline="30000" dirty="0" smtClean="0"/>
            </a:br>
            <a:r>
              <a:rPr lang="en-US" altLang="zh-CN" sz="2800" baseline="30000" dirty="0" smtClean="0"/>
              <a:t>Create </a:t>
            </a:r>
            <a:r>
              <a:rPr lang="en-US" altLang="zh-CN" sz="2800" baseline="30000" dirty="0"/>
              <a:t>a private connection between Azure </a:t>
            </a:r>
            <a:r>
              <a:rPr lang="en-US" altLang="zh-CN" sz="2800" baseline="30000" dirty="0" smtClean="0"/>
              <a:t/>
            </a:r>
            <a:br>
              <a:rPr lang="en-US" altLang="zh-CN" sz="2800" baseline="30000" dirty="0" smtClean="0"/>
            </a:br>
            <a:r>
              <a:rPr lang="en-US" altLang="zh-CN" sz="2800" baseline="30000" dirty="0" smtClean="0"/>
              <a:t>data </a:t>
            </a:r>
            <a:r>
              <a:rPr lang="en-US" altLang="zh-CN" sz="2800" baseline="30000" dirty="0"/>
              <a:t>centers and infrastructures on </a:t>
            </a:r>
            <a:r>
              <a:rPr lang="en-US" altLang="zh-CN" sz="2800" baseline="30000" dirty="0" smtClean="0"/>
              <a:t/>
            </a:r>
            <a:br>
              <a:rPr lang="en-US" altLang="zh-CN" sz="2800" baseline="30000" dirty="0" smtClean="0"/>
            </a:br>
            <a:r>
              <a:rPr lang="en-US" altLang="zh-CN" sz="2800" baseline="30000" dirty="0" smtClean="0"/>
              <a:t>your </a:t>
            </a:r>
            <a:r>
              <a:rPr lang="en-US" altLang="zh-CN" sz="2800" baseline="30000" dirty="0"/>
              <a:t>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t>
            </a:r>
            <a:r>
              <a:rPr lang="en-US" sz="3137" dirty="0" smtClean="0">
                <a:solidFill>
                  <a:schemeClr val="tx1"/>
                </a:solidFill>
              </a:rPr>
              <a:t>a single </a:t>
            </a:r>
            <a:r>
              <a:rPr lang="en-US" sz="3137" dirty="0">
                <a:solidFill>
                  <a:schemeClr val="tx1"/>
                </a:solidFill>
              </a:rPr>
              <a:t>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smtClean="0">
                <a:latin typeface="Segoe UI" panose="020B0502040204020203" pitchFamily="34" charset="0"/>
              </a:rPr>
              <a:t>Azure Resource Manager (ARM)</a:t>
            </a:r>
            <a:endParaRPr lang="en-US" b="0" dirty="0">
              <a:latin typeface="Segoe UI" panose="020B0502040204020203" pitchFamily="34" charset="0"/>
            </a:endParaRP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9518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smtClean="0">
                <a:solidFill>
                  <a:schemeClr val="tx1"/>
                </a:solidFill>
                <a:latin typeface="Segoe UI" panose="020B0502040204020203" pitchFamily="34" charset="0"/>
              </a:rPr>
              <a:t>Azure Resource Manager templates</a:t>
            </a:r>
            <a:endParaRPr lang="en-US" b="0" dirty="0">
              <a:solidFill>
                <a:schemeClr val="tx1"/>
              </a:solidFill>
              <a:latin typeface="Segoe UI" panose="020B0502040204020203" pitchFamily="34" charset="0"/>
            </a:endParaRP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89390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smtClean="0">
                <a:solidFill>
                  <a:schemeClr val="tx1"/>
                </a:solidFill>
                <a:latin typeface="Segoe UI Light" panose="020B0502040204020203" pitchFamily="34" charset="0"/>
                <a:cs typeface="Segoe UI Light" panose="020B0502040204020203" pitchFamily="34" charset="0"/>
              </a:rPr>
              <a:t>JSON files—simpler than they look</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100299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a:t>
            </a:r>
            <a:r>
              <a:rPr lang="en-US" sz="2800" dirty="0" smtClean="0">
                <a:solidFill>
                  <a:schemeClr val="tx1"/>
                </a:solidFill>
                <a:sym typeface="Wingdings" panose="05000000000000000000" pitchFamily="2" charset="2"/>
              </a:rPr>
              <a:t>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smtClean="0">
                <a:solidFill>
                  <a:schemeClr val="tx1"/>
                </a:solidFill>
              </a:rPr>
              <a:t>Azure </a:t>
            </a:r>
            <a:r>
              <a:rPr lang="en-US" altLang="zh-CN" sz="6600" dirty="0" smtClean="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smtClean="0"/>
          </a:p>
          <a:p>
            <a:endParaRPr lang="en-US" smtClean="0"/>
          </a:p>
          <a:p>
            <a:endParaRPr lang="en-US" sz="2800" smtClean="0"/>
          </a:p>
          <a:p>
            <a:endParaRPr lang="en-US" sz="2800" smtClean="0"/>
          </a:p>
          <a:p>
            <a:endParaRPr lang="en-US" sz="2800" dirty="0" smtClean="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5400" b="1" dirty="0" smtClean="0">
                <a:solidFill>
                  <a:schemeClr val="accent6">
                    <a:lumMod val="60000"/>
                    <a:lumOff val="40000"/>
                  </a:schemeClr>
                </a:solidFill>
              </a:rPr>
              <a:t>Announcing </a:t>
            </a:r>
            <a:r>
              <a:rPr lang="en-US" sz="5400" dirty="0">
                <a:solidFill>
                  <a:schemeClr val="accent6">
                    <a:lumMod val="60000"/>
                    <a:lumOff val="40000"/>
                  </a:schemeClr>
                </a:solidFill>
              </a:rPr>
              <a:t>-</a:t>
            </a:r>
            <a:r>
              <a:rPr lang="en-US" sz="5400" dirty="0" smtClean="0">
                <a:solidFill>
                  <a:schemeClr val="tx1"/>
                </a:solidFill>
              </a:rPr>
              <a:t>               now on Azure </a:t>
            </a:r>
            <a:endParaRPr lang="en-US" sz="5400" dirty="0">
              <a:solidFill>
                <a:schemeClr val="tx1"/>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6032" y="402276"/>
            <a:ext cx="1923666" cy="620682"/>
          </a:xfrm>
          <a:prstGeom prst="rect">
            <a:avLst/>
          </a:prstGeom>
        </p:spPr>
      </p:pic>
      <p:pic>
        <p:nvPicPr>
          <p:cNvPr id="3" name="Picture 2"/>
          <p:cNvPicPr>
            <a:picLocks noChangeAspect="1"/>
          </p:cNvPicPr>
          <p:nvPr/>
        </p:nvPicPr>
        <p:blipFill>
          <a:blip r:embed="rId4"/>
          <a:stretch>
            <a:fillRect/>
          </a:stretch>
        </p:blipFill>
        <p:spPr>
          <a:xfrm>
            <a:off x="1404258" y="1407522"/>
            <a:ext cx="8239616" cy="5149760"/>
          </a:xfrm>
          <a:prstGeom prst="rect">
            <a:avLst/>
          </a:prstGeom>
        </p:spPr>
      </p:pic>
    </p:spTree>
    <p:extLst>
      <p:ext uri="{BB962C8B-B14F-4D97-AF65-F5344CB8AC3E}">
        <p14:creationId xmlns:p14="http://schemas.microsoft.com/office/powerpoint/2010/main" val="41379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1583</TotalTime>
  <Words>6330</Words>
  <Application>Microsoft Office PowerPoint</Application>
  <PresentationFormat>Widescreen</PresentationFormat>
  <Paragraphs>950</Paragraphs>
  <Slides>70</Slides>
  <Notes>50</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70</vt:i4>
      </vt:variant>
    </vt:vector>
  </HeadingPairs>
  <TitlesOfParts>
    <vt:vector size="97" baseType="lpstr">
      <vt:lpstr>宋体</vt:lpstr>
      <vt:lpstr>Arial</vt:lpstr>
      <vt:lpstr>Calibri</vt:lpstr>
      <vt:lpstr>Calibri Light</vt:lpstr>
      <vt:lpstr>Cambria</vt:lpstr>
      <vt:lpstr>Century Gothic</vt:lpstr>
      <vt:lpstr>Consolas</vt:lpstr>
      <vt:lpstr>Courier New</vt:lpstr>
      <vt:lpstr>Mangal</vt:lpstr>
      <vt:lpstr>MS PGothic</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vt:lpstr>
      <vt:lpstr>Agenda</vt:lpstr>
      <vt:lpstr>Your service</vt:lpstr>
      <vt:lpstr>PowerPoint Presentation</vt:lpstr>
      <vt:lpstr>PowerPoint Presentation</vt:lpstr>
      <vt:lpstr>Virtual Machines</vt:lpstr>
      <vt:lpstr>Azure Virtual Machines</vt:lpstr>
      <vt:lpstr>Announcing -               now on Azure </vt:lpstr>
      <vt:lpstr>Provisioning VM</vt:lpstr>
      <vt:lpstr>VM Gallery</vt:lpstr>
      <vt:lpstr>Virtual Machine Sizess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Key Improvements: Azure Virtual Machines (v2) </vt:lpstr>
      <vt:lpstr>NEW: VM Scale Sets</vt:lpstr>
      <vt:lpstr> </vt:lpstr>
      <vt:lpstr>NEW: Application Gateway</vt:lpstr>
      <vt:lpstr>Azure Application Gateway</vt:lpstr>
      <vt:lpstr>VMs + Containers</vt:lpstr>
      <vt:lpstr>Containers</vt:lpstr>
      <vt:lpstr>Container Ecosystem via Docker</vt:lpstr>
      <vt:lpstr>Demo: Managing VMs using Azure portal</vt:lpstr>
      <vt:lpstr>Image Mobility</vt:lpstr>
      <vt:lpstr>VM Extensions</vt:lpstr>
      <vt:lpstr>Demo: Add an extension to a VM instance</vt:lpstr>
      <vt:lpstr>Data Persistence</vt:lpstr>
      <vt:lpstr>Disks and Images</vt:lpstr>
      <vt:lpstr>VM disk layout</vt:lpstr>
      <vt:lpstr>Temporary Drive Guidance</vt:lpstr>
      <vt:lpstr>Persistent Disks and Highly Durable</vt:lpstr>
      <vt:lpstr>PowerPoint Presentation</vt:lpstr>
      <vt:lpstr>PowerPoint Presentation</vt:lpstr>
      <vt:lpstr>PowerPoint Presentation</vt:lpstr>
      <vt:lpstr>Microsoft is committed to Linux and open source</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&amp; Resource Groups</vt:lpstr>
      <vt:lpstr>Azure Resource Manager (ARM)</vt:lpstr>
      <vt:lpstr>Azure Resource Manager templates</vt:lpstr>
      <vt:lpstr>JSON files—simpler than they look Schema, content version, parameters, variables, resources, and outputs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vineet</cp:lastModifiedBy>
  <cp:revision>64</cp:revision>
  <cp:lastPrinted>2014-03-26T17:46:13Z</cp:lastPrinted>
  <dcterms:created xsi:type="dcterms:W3CDTF">2015-04-27T14:53:15Z</dcterms:created>
  <dcterms:modified xsi:type="dcterms:W3CDTF">2016-01-19T09:46:00Z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